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8"/>
  </p:notesMasterIdLst>
  <p:handoutMasterIdLst>
    <p:handoutMasterId r:id="rId19"/>
  </p:handoutMasterIdLst>
  <p:sldIdLst>
    <p:sldId id="256" r:id="rId2"/>
    <p:sldId id="321" r:id="rId3"/>
    <p:sldId id="309" r:id="rId4"/>
    <p:sldId id="274" r:id="rId5"/>
    <p:sldId id="258" r:id="rId6"/>
    <p:sldId id="257" r:id="rId7"/>
    <p:sldId id="323" r:id="rId8"/>
    <p:sldId id="261" r:id="rId9"/>
    <p:sldId id="265" r:id="rId10"/>
    <p:sldId id="324" r:id="rId11"/>
    <p:sldId id="303" r:id="rId12"/>
    <p:sldId id="322" r:id="rId13"/>
    <p:sldId id="316" r:id="rId14"/>
    <p:sldId id="317" r:id="rId15"/>
    <p:sldId id="318" r:id="rId16"/>
    <p:sldId id="267" r:id="rId17"/>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193" autoAdjust="0"/>
    <p:restoredTop sz="86511" autoAdjust="0"/>
  </p:normalViewPr>
  <p:slideViewPr>
    <p:cSldViewPr>
      <p:cViewPr>
        <p:scale>
          <a:sx n="100" d="100"/>
          <a:sy n="100" d="100"/>
        </p:scale>
        <p:origin x="-72" y="-232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F489B057-C6FE-42D5-8225-8BCCEA305BC3}" type="datetimeFigureOut">
              <a:rPr kumimoji="1" lang="ja-JP" altLang="en-US" smtClean="0"/>
              <a:pPr/>
              <a:t>2015/7/1</a:t>
            </a:fld>
            <a:endParaRPr kumimoji="1" lang="ja-JP" altLang="en-US"/>
          </a:p>
        </p:txBody>
      </p:sp>
      <p:sp>
        <p:nvSpPr>
          <p:cNvPr id="4" name="フッター プレースホルダー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62430703-33C7-4F4C-ABC4-12EE821ED3C9}" type="slidenum">
              <a:rPr kumimoji="1" lang="ja-JP" altLang="en-US" smtClean="0"/>
              <a:pPr/>
              <a:t>‹#›</a:t>
            </a:fld>
            <a:endParaRPr kumimoji="1" lang="ja-JP" altLang="en-US"/>
          </a:p>
        </p:txBody>
      </p:sp>
    </p:spTree>
    <p:extLst>
      <p:ext uri="{BB962C8B-B14F-4D97-AF65-F5344CB8AC3E}">
        <p14:creationId xmlns:p14="http://schemas.microsoft.com/office/powerpoint/2010/main" val="35934851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8642A113-C9FC-46DC-99AF-132AF7EA3102}" type="datetimeFigureOut">
              <a:rPr kumimoji="1" lang="ja-JP" altLang="en-US" smtClean="0"/>
              <a:pPr/>
              <a:t>2015/7/1</a:t>
            </a:fld>
            <a:endParaRPr kumimoji="1" lang="ja-JP" altLang="en-US"/>
          </a:p>
        </p:txBody>
      </p:sp>
      <p:sp>
        <p:nvSpPr>
          <p:cNvPr id="4" name="スライド イメージ プレースホルダー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A1260376-EEB5-4A73-9A58-E5F9A779021F}" type="slidenum">
              <a:rPr kumimoji="1" lang="ja-JP" altLang="en-US" smtClean="0"/>
              <a:pPr/>
              <a:t>‹#›</a:t>
            </a:fld>
            <a:endParaRPr kumimoji="1" lang="ja-JP" altLang="en-US"/>
          </a:p>
        </p:txBody>
      </p:sp>
    </p:spTree>
    <p:extLst>
      <p:ext uri="{BB962C8B-B14F-4D97-AF65-F5344CB8AC3E}">
        <p14:creationId xmlns:p14="http://schemas.microsoft.com/office/powerpoint/2010/main" val="337485964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latin typeface="ＭＳ 明朝" pitchFamily="17" charset="-128"/>
                <a:ea typeface="ＭＳ 明朝" pitchFamily="17" charset="-128"/>
              </a:rPr>
              <a:t>対人葛藤研究においては、プロセス研究はほとんど行われていないが・・・</a:t>
            </a:r>
            <a:endParaRPr lang="en-US" altLang="ja-JP" dirty="0" smtClean="0">
              <a:latin typeface="ＭＳ 明朝" pitchFamily="17" charset="-128"/>
              <a:ea typeface="ＭＳ 明朝" pitchFamily="17" charset="-128"/>
            </a:endParaRPr>
          </a:p>
          <a:p>
            <a:r>
              <a:rPr lang="ja-JP" altLang="en-US" dirty="0" smtClean="0">
                <a:latin typeface="ＭＳ 明朝" pitchFamily="17" charset="-128"/>
                <a:ea typeface="ＭＳ 明朝" pitchFamily="17" charset="-128"/>
              </a:rPr>
              <a:t>対人葛藤研究では、プロセスは検討されていない</a:t>
            </a:r>
            <a:endParaRPr lang="en-US" altLang="ja-JP" dirty="0" smtClean="0">
              <a:latin typeface="ＭＳ 明朝" pitchFamily="17" charset="-128"/>
              <a:ea typeface="ＭＳ 明朝" pitchFamily="17" charset="-128"/>
            </a:endParaRPr>
          </a:p>
          <a:p>
            <a:r>
              <a:rPr lang="ja-JP" altLang="en-US" dirty="0" smtClean="0">
                <a:latin typeface="ＭＳ 明朝" pitchFamily="17" charset="-128"/>
                <a:ea typeface="ＭＳ 明朝" pitchFamily="17" charset="-128"/>
              </a:rPr>
              <a:t>①現実的な対人葛藤の在り様</a:t>
            </a:r>
            <a:endParaRPr lang="en-US" altLang="ja-JP" dirty="0" smtClean="0">
              <a:latin typeface="ＭＳ 明朝" pitchFamily="17" charset="-128"/>
              <a:ea typeface="ＭＳ 明朝" pitchFamily="17" charset="-128"/>
            </a:endParaRPr>
          </a:p>
          <a:p>
            <a:r>
              <a:rPr kumimoji="1" lang="ja-JP" altLang="en-US" dirty="0" smtClean="0">
                <a:latin typeface="ＭＳ 明朝" pitchFamily="17" charset="-128"/>
                <a:ea typeface="ＭＳ 明朝" pitchFamily="17" charset="-128"/>
              </a:rPr>
              <a:t>②解決を支援するヒント</a:t>
            </a:r>
            <a:endParaRPr kumimoji="1" lang="en-US" altLang="ja-JP" dirty="0" smtClean="0">
              <a:latin typeface="ＭＳ 明朝" pitchFamily="17" charset="-128"/>
              <a:ea typeface="ＭＳ 明朝" pitchFamily="17" charset="-128"/>
            </a:endParaRPr>
          </a:p>
          <a:p>
            <a:pPr marL="82296" indent="0" algn="r">
              <a:buNone/>
            </a:pPr>
            <a:r>
              <a:rPr lang="ja-JP" altLang="en-US" dirty="0" smtClean="0">
                <a:latin typeface="ＭＳ 明朝" pitchFamily="17" charset="-128"/>
                <a:ea typeface="ＭＳ 明朝" pitchFamily="17" charset="-128"/>
              </a:rPr>
              <a:t>が明らかになるのでは？</a:t>
            </a:r>
            <a:endParaRPr lang="en-US" altLang="ja-JP" dirty="0" smtClean="0">
              <a:latin typeface="ＭＳ 明朝" pitchFamily="17" charset="-128"/>
              <a:ea typeface="ＭＳ 明朝" pitchFamily="17" charset="-128"/>
            </a:endParaRPr>
          </a:p>
          <a:p>
            <a:pPr marL="82296" indent="0">
              <a:buNone/>
            </a:pPr>
            <a:r>
              <a:rPr lang="ja-JP" altLang="en-US" dirty="0" smtClean="0">
                <a:latin typeface="ＭＳ 明朝" pitchFamily="17" charset="-128"/>
                <a:ea typeface="ＭＳ 明朝" pitchFamily="17" charset="-128"/>
              </a:rPr>
              <a:t>⇒本研究においては、対人葛藤が解決するまでのプロセスを質的に明らかにしていく。</a:t>
            </a:r>
            <a:endParaRPr lang="en-US" altLang="ja-JP" dirty="0" smtClean="0">
              <a:latin typeface="ＭＳ 明朝" pitchFamily="17" charset="-128"/>
              <a:ea typeface="ＭＳ 明朝" pitchFamily="17" charset="-128"/>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A1260376-EEB5-4A73-9A58-E5F9A779021F}" type="slidenum">
              <a:rPr kumimoji="1" lang="ja-JP" altLang="en-US" smtClean="0"/>
              <a:pPr/>
              <a:t>2</a:t>
            </a:fld>
            <a:endParaRPr kumimoji="1" lang="ja-JP" altLang="en-US"/>
          </a:p>
        </p:txBody>
      </p:sp>
    </p:spTree>
    <p:extLst>
      <p:ext uri="{BB962C8B-B14F-4D97-AF65-F5344CB8AC3E}">
        <p14:creationId xmlns:p14="http://schemas.microsoft.com/office/powerpoint/2010/main" val="10453348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None/>
            </a:pPr>
            <a:r>
              <a:rPr lang="ja-JP" altLang="ja-JP" dirty="0" smtClean="0"/>
              <a:t>自由記述を得ることでより詳細なデータを得る必要があるだろう。その際、個人別態度構造分析</a:t>
            </a:r>
            <a:r>
              <a:rPr lang="en-US" altLang="ja-JP" dirty="0" smtClean="0"/>
              <a:t>(PAC</a:t>
            </a:r>
            <a:r>
              <a:rPr lang="ja-JP" altLang="ja-JP" dirty="0" smtClean="0"/>
              <a:t>分析</a:t>
            </a:r>
            <a:r>
              <a:rPr lang="en-US" altLang="ja-JP" dirty="0" smtClean="0"/>
              <a:t>)</a:t>
            </a:r>
            <a:r>
              <a:rPr lang="ja-JP" altLang="ja-JP" dirty="0" smtClean="0"/>
              <a:t>の手法を用いた、北</a:t>
            </a:r>
            <a:endParaRPr lang="en-US" altLang="ja-JP" dirty="0" smtClean="0"/>
          </a:p>
          <a:p>
            <a:pPr marL="0" indent="0">
              <a:buNone/>
            </a:pPr>
            <a:r>
              <a:rPr lang="ja-JP" altLang="en-US" dirty="0" smtClean="0"/>
              <a:t>　</a:t>
            </a:r>
            <a:r>
              <a:rPr lang="ja-JP" altLang="ja-JP" dirty="0" smtClean="0"/>
              <a:t>風・いとう・井上</a:t>
            </a:r>
            <a:r>
              <a:rPr lang="en-US" altLang="ja-JP" dirty="0" smtClean="0"/>
              <a:t>(2011)</a:t>
            </a:r>
            <a:r>
              <a:rPr lang="ja-JP" altLang="ja-JP" dirty="0" smtClean="0"/>
              <a:t>の教示文は参考になると考えられる。か、また</a:t>
            </a: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　</a:t>
            </a:r>
            <a:r>
              <a:rPr lang="ja-JP" altLang="ja-JP" dirty="0" smtClean="0"/>
              <a:t>は具体的な教示文に基づいて、対人葛藤が終結していない記述、不満のまま終結した記述との対比をすることが必要であろう。</a:t>
            </a:r>
            <a:endParaRPr lang="en-US" altLang="ja-JP" dirty="0" smtClean="0"/>
          </a:p>
          <a:p>
            <a:pPr marL="0" indent="0">
              <a:buNone/>
            </a:pPr>
            <a:endParaRPr lang="en-US" altLang="ja-JP" dirty="0" smtClean="0"/>
          </a:p>
          <a:p>
            <a:pPr marL="0" indent="0">
              <a:buNone/>
            </a:pPr>
            <a:endParaRPr lang="ja-JP" altLang="ja-JP" dirty="0"/>
          </a:p>
        </p:txBody>
      </p:sp>
      <p:sp>
        <p:nvSpPr>
          <p:cNvPr id="4" name="スライド番号プレースホルダー 3"/>
          <p:cNvSpPr>
            <a:spLocks noGrp="1"/>
          </p:cNvSpPr>
          <p:nvPr>
            <p:ph type="sldNum" sz="quarter" idx="10"/>
          </p:nvPr>
        </p:nvSpPr>
        <p:spPr/>
        <p:txBody>
          <a:bodyPr/>
          <a:lstStyle/>
          <a:p>
            <a:fld id="{A1260376-EEB5-4A73-9A58-E5F9A779021F}" type="slidenum">
              <a:rPr kumimoji="1" lang="ja-JP" altLang="en-US" smtClean="0"/>
              <a:pPr/>
              <a:t>15</a:t>
            </a:fld>
            <a:endParaRPr kumimoji="1" lang="ja-JP" altLang="en-US"/>
          </a:p>
        </p:txBody>
      </p:sp>
    </p:spTree>
    <p:extLst>
      <p:ext uri="{BB962C8B-B14F-4D97-AF65-F5344CB8AC3E}">
        <p14:creationId xmlns:p14="http://schemas.microsoft.com/office/powerpoint/2010/main" val="9488315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ja-JP" dirty="0" smtClean="0">
                <a:latin typeface="ＭＳ 明朝" pitchFamily="17" charset="-128"/>
                <a:ea typeface="ＭＳ 明朝" pitchFamily="17" charset="-128"/>
              </a:rPr>
              <a:t>対人葛藤の捉え方</a:t>
            </a:r>
            <a:r>
              <a:rPr lang="en-US" altLang="ja-JP" dirty="0" smtClean="0">
                <a:latin typeface="ＭＳ 明朝" pitchFamily="17" charset="-128"/>
                <a:ea typeface="ＭＳ 明朝" pitchFamily="17" charset="-128"/>
              </a:rPr>
              <a:t>(</a:t>
            </a:r>
            <a:r>
              <a:rPr lang="ja-JP" altLang="ja-JP" dirty="0" smtClean="0">
                <a:latin typeface="ＭＳ 明朝" pitchFamily="17" charset="-128"/>
                <a:ea typeface="ＭＳ 明朝" pitchFamily="17" charset="-128"/>
              </a:rPr>
              <a:t>羽生</a:t>
            </a:r>
            <a:r>
              <a:rPr lang="en-US" altLang="ja-JP" dirty="0" smtClean="0">
                <a:latin typeface="ＭＳ 明朝" pitchFamily="17" charset="-128"/>
                <a:ea typeface="ＭＳ 明朝" pitchFamily="17" charset="-128"/>
              </a:rPr>
              <a:t>, 2009)</a:t>
            </a:r>
            <a:r>
              <a:rPr lang="ja-JP" altLang="en-US" dirty="0" smtClean="0">
                <a:latin typeface="ＭＳ 明朝" pitchFamily="17" charset="-128"/>
                <a:ea typeface="ＭＳ 明朝" pitchFamily="17" charset="-128"/>
              </a:rPr>
              <a:t>時間の経過、正直な気持ちの開示</a:t>
            </a:r>
            <a:r>
              <a:rPr lang="en-US" altLang="ja-JP" sz="1200" dirty="0" smtClean="0">
                <a:latin typeface="ＭＳ 明朝" pitchFamily="17" charset="-128"/>
                <a:ea typeface="ＭＳ 明朝" pitchFamily="17" charset="-128"/>
              </a:rPr>
              <a:t>(</a:t>
            </a:r>
            <a:r>
              <a:rPr lang="ja-JP" altLang="en-US" sz="1200" dirty="0" smtClean="0">
                <a:latin typeface="ＭＳ 明朝" pitchFamily="17" charset="-128"/>
                <a:ea typeface="ＭＳ 明朝" pitchFamily="17" charset="-128"/>
              </a:rPr>
              <a:t>遠矢</a:t>
            </a:r>
            <a:r>
              <a:rPr lang="en-US" altLang="ja-JP" sz="1200" dirty="0" smtClean="0">
                <a:latin typeface="ＭＳ 明朝" pitchFamily="17" charset="-128"/>
                <a:ea typeface="ＭＳ 明朝" pitchFamily="17" charset="-128"/>
              </a:rPr>
              <a:t>, 2005)                     </a:t>
            </a:r>
            <a:r>
              <a:rPr lang="ja-JP" altLang="en-US" sz="1200" dirty="0" smtClean="0">
                <a:latin typeface="ＭＳ 明朝" pitchFamily="17" charset="-128"/>
                <a:ea typeface="ＭＳ 明朝" pitchFamily="17" charset="-128"/>
              </a:rPr>
              <a:t>など</a:t>
            </a:r>
            <a:endParaRPr lang="en-US" altLang="ja-JP" sz="1200" dirty="0" smtClean="0">
              <a:latin typeface="ＭＳ 明朝" pitchFamily="17" charset="-128"/>
              <a:ea typeface="ＭＳ 明朝" pitchFamily="17"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latin typeface="ＭＳ 明朝" pitchFamily="17" charset="-128"/>
                <a:ea typeface="ＭＳ 明朝" pitchFamily="17" charset="-128"/>
              </a:rPr>
              <a:t>⇒解決の契機となる個人内外の要因は？</a:t>
            </a:r>
            <a:endParaRPr lang="en-US" altLang="ja-JP" dirty="0" smtClean="0">
              <a:latin typeface="ＭＳ 明朝" pitchFamily="17" charset="-128"/>
              <a:ea typeface="ＭＳ 明朝" pitchFamily="17"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dirty="0" smtClean="0">
              <a:latin typeface="ＭＳ 明朝" pitchFamily="17" charset="-128"/>
              <a:ea typeface="ＭＳ 明朝" pitchFamily="17" charset="-128"/>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A1260376-EEB5-4A73-9A58-E5F9A779021F}" type="slidenum">
              <a:rPr kumimoji="1" lang="ja-JP" altLang="en-US" smtClean="0"/>
              <a:pPr/>
              <a:t>5</a:t>
            </a:fld>
            <a:endParaRPr kumimoji="1" lang="ja-JP" altLang="en-US"/>
          </a:p>
        </p:txBody>
      </p:sp>
    </p:spTree>
    <p:extLst>
      <p:ext uri="{BB962C8B-B14F-4D97-AF65-F5344CB8AC3E}">
        <p14:creationId xmlns:p14="http://schemas.microsoft.com/office/powerpoint/2010/main" val="366901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ja-JP" sz="1200" dirty="0" smtClean="0">
                <a:latin typeface="ＭＳ 明朝" pitchFamily="17" charset="-128"/>
                <a:ea typeface="ＭＳ 明朝" pitchFamily="17" charset="-128"/>
              </a:rPr>
              <a:t>時間的経過に重点を置いた</a:t>
            </a:r>
            <a:endParaRPr lang="en-US" altLang="ja-JP" sz="1200" dirty="0" smtClean="0">
              <a:latin typeface="ＭＳ 明朝" pitchFamily="17" charset="-128"/>
              <a:ea typeface="ＭＳ 明朝" pitchFamily="17"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600" dirty="0" smtClean="0">
                <a:latin typeface="ＭＳ 明朝" pitchFamily="17" charset="-128"/>
                <a:ea typeface="ＭＳ 明朝" pitchFamily="17" charset="-128"/>
              </a:rPr>
              <a:t>②</a:t>
            </a:r>
            <a:r>
              <a:rPr lang="en-US" altLang="ja-JP" sz="1200" dirty="0" err="1" smtClean="0">
                <a:latin typeface="Centaur" pitchFamily="18" charset="0"/>
                <a:ea typeface="ＭＳ 明朝" pitchFamily="17" charset="-128"/>
              </a:rPr>
              <a:t>Valsinar</a:t>
            </a:r>
            <a:r>
              <a:rPr lang="en-US" altLang="ja-JP" sz="1200" dirty="0" smtClean="0">
                <a:latin typeface="Centaur" pitchFamily="18" charset="0"/>
                <a:ea typeface="ＭＳ 明朝" pitchFamily="17" charset="-128"/>
              </a:rPr>
              <a:t>, 2001</a:t>
            </a:r>
            <a:r>
              <a:rPr lang="ja-JP" altLang="en-US" sz="1200" dirty="0" smtClean="0">
                <a:latin typeface="Centaur" pitchFamily="18" charset="0"/>
                <a:ea typeface="ＭＳ 明朝" pitchFamily="17" charset="-128"/>
              </a:rPr>
              <a:t>；</a:t>
            </a:r>
            <a:r>
              <a:rPr lang="ja-JP" altLang="en-US" sz="1400" dirty="0" smtClean="0">
                <a:latin typeface="ＭＳ 明朝" pitchFamily="17" charset="-128"/>
                <a:ea typeface="ＭＳ 明朝" pitchFamily="17" charset="-128"/>
              </a:rPr>
              <a:t>②</a:t>
            </a:r>
            <a:r>
              <a:rPr lang="ja-JP" altLang="en-US" sz="1200" dirty="0" smtClean="0">
                <a:latin typeface="ＭＳ 明朝" pitchFamily="17" charset="-128"/>
                <a:ea typeface="ＭＳ 明朝" pitchFamily="17" charset="-128"/>
              </a:rPr>
              <a:t>大学生を対象とし、</a:t>
            </a:r>
            <a:r>
              <a:rPr lang="ja-JP" altLang="ja-JP" sz="1200" dirty="0" smtClean="0">
                <a:latin typeface="ＭＳ 明朝" pitchFamily="17" charset="-128"/>
                <a:ea typeface="ＭＳ 明朝" pitchFamily="17" charset="-128"/>
              </a:rPr>
              <a:t>複線径路</a:t>
            </a:r>
            <a:r>
              <a:rPr lang="ja-JP" altLang="en-US" sz="1200" dirty="0" smtClean="0">
                <a:latin typeface="ＭＳ 明朝" pitchFamily="17" charset="-128"/>
                <a:ea typeface="ＭＳ 明朝" pitchFamily="17" charset="-128"/>
              </a:rPr>
              <a:t>･</a:t>
            </a:r>
            <a:r>
              <a:rPr lang="ja-JP" altLang="ja-JP" sz="1200" dirty="0" smtClean="0">
                <a:latin typeface="ＭＳ 明朝" pitchFamily="17" charset="-128"/>
                <a:ea typeface="ＭＳ 明朝" pitchFamily="17" charset="-128"/>
              </a:rPr>
              <a:t>等至性モデ</a:t>
            </a:r>
            <a:r>
              <a:rPr lang="ja-JP" altLang="en-US" sz="1200" dirty="0" smtClean="0">
                <a:latin typeface="ＭＳ 明朝" pitchFamily="17" charset="-128"/>
                <a:ea typeface="ＭＳ 明朝" pitchFamily="17" charset="-128"/>
              </a:rPr>
              <a:t>ル</a:t>
            </a:r>
            <a:r>
              <a:rPr lang="en-US" altLang="ja-JP" sz="1100" dirty="0" smtClean="0">
                <a:latin typeface="Centaur" pitchFamily="18" charset="0"/>
                <a:ea typeface="ＭＳ 明朝" pitchFamily="17" charset="-128"/>
              </a:rPr>
              <a:t>(Trajectory </a:t>
            </a:r>
            <a:r>
              <a:rPr lang="en-US" altLang="ja-JP" sz="1100" dirty="0" err="1" smtClean="0">
                <a:latin typeface="Centaur" pitchFamily="18" charset="0"/>
                <a:ea typeface="ＭＳ 明朝" pitchFamily="17" charset="-128"/>
              </a:rPr>
              <a:t>Equifinality</a:t>
            </a:r>
            <a:r>
              <a:rPr lang="en-US" altLang="ja-JP" sz="1100" dirty="0" smtClean="0">
                <a:latin typeface="Centaur" pitchFamily="18" charset="0"/>
                <a:ea typeface="ＭＳ 明朝" pitchFamily="17" charset="-128"/>
              </a:rPr>
              <a:t> Model</a:t>
            </a:r>
            <a:r>
              <a:rPr lang="ja-JP" altLang="en-US" sz="1100" dirty="0" err="1" smtClean="0">
                <a:latin typeface="Centaur" pitchFamily="18" charset="0"/>
                <a:ea typeface="ＭＳ 明朝" pitchFamily="17" charset="-128"/>
              </a:rPr>
              <a:t>、</a:t>
            </a:r>
            <a:r>
              <a:rPr lang="ja-JP" altLang="en-US" sz="1100" dirty="0" smtClean="0">
                <a:latin typeface="Centaur" pitchFamily="18" charset="0"/>
                <a:ea typeface="ＭＳ 明朝" pitchFamily="17" charset="-128"/>
              </a:rPr>
              <a:t>サトウ</a:t>
            </a:r>
            <a:r>
              <a:rPr lang="en-US" altLang="ja-JP" sz="1100" dirty="0" smtClean="0">
                <a:latin typeface="Centaur" pitchFamily="18" charset="0"/>
                <a:ea typeface="ＭＳ 明朝" pitchFamily="17" charset="-128"/>
              </a:rPr>
              <a:t>, 2009</a:t>
            </a:r>
            <a:r>
              <a:rPr lang="ja-JP" altLang="en-US" sz="1100" dirty="0" smtClean="0">
                <a:latin typeface="Centaur" pitchFamily="18" charset="0"/>
                <a:ea typeface="ＭＳ 明朝" pitchFamily="17" charset="-128"/>
              </a:rPr>
              <a:t>；</a:t>
            </a:r>
            <a:r>
              <a:rPr lang="en-US" altLang="ja-JP" sz="1100" dirty="0" smtClean="0">
                <a:latin typeface="Centaur" pitchFamily="18" charset="0"/>
                <a:ea typeface="ＭＳ 明朝" pitchFamily="17" charset="-128"/>
              </a:rPr>
              <a:t>TEM)</a:t>
            </a:r>
            <a:r>
              <a:rPr lang="ja-JP" altLang="ja-JP" sz="1200" dirty="0" smtClean="0">
                <a:latin typeface="ＭＳ 明朝" pitchFamily="17" charset="-128"/>
                <a:ea typeface="ＭＳ 明朝" pitchFamily="17" charset="-128"/>
              </a:rPr>
              <a:t>に基づき、</a:t>
            </a:r>
            <a:r>
              <a:rPr lang="ja-JP" altLang="en-US" sz="1200" dirty="0" smtClean="0">
                <a:latin typeface="ＭＳ 明朝" pitchFamily="17" charset="-128"/>
                <a:ea typeface="ＭＳ 明朝" pitchFamily="17" charset="-128"/>
              </a:rPr>
              <a:t>対人葛藤が終結するまでの具体的なモデルを提示</a:t>
            </a:r>
            <a:r>
              <a:rPr lang="en-US" altLang="ja-JP" sz="1050" dirty="0" smtClean="0">
                <a:latin typeface="ＭＳ 明朝" pitchFamily="17" charset="-128"/>
                <a:ea typeface="ＭＳ 明朝" pitchFamily="17" charset="-128"/>
              </a:rPr>
              <a:t>(</a:t>
            </a:r>
            <a:r>
              <a:rPr lang="ja-JP" altLang="ja-JP" sz="1050" dirty="0" smtClean="0">
                <a:latin typeface="ＭＳ 明朝" pitchFamily="17" charset="-128"/>
                <a:ea typeface="ＭＳ 明朝" pitchFamily="17" charset="-128"/>
              </a:rPr>
              <a:t>岡本</a:t>
            </a:r>
            <a:r>
              <a:rPr lang="ja-JP" altLang="en-US" sz="1050" dirty="0" smtClean="0">
                <a:latin typeface="ＭＳ 明朝" pitchFamily="17" charset="-128"/>
                <a:ea typeface="ＭＳ 明朝" pitchFamily="17" charset="-128"/>
              </a:rPr>
              <a:t>･</a:t>
            </a:r>
            <a:r>
              <a:rPr lang="ja-JP" altLang="ja-JP" sz="1050" dirty="0" smtClean="0">
                <a:latin typeface="ＭＳ 明朝" pitchFamily="17" charset="-128"/>
                <a:ea typeface="ＭＳ 明朝" pitchFamily="17" charset="-128"/>
              </a:rPr>
              <a:t>いとう</a:t>
            </a:r>
            <a:r>
              <a:rPr lang="ja-JP" altLang="en-US" sz="1050" dirty="0" smtClean="0">
                <a:latin typeface="ＭＳ 明朝" pitchFamily="17" charset="-128"/>
                <a:ea typeface="ＭＳ 明朝" pitchFamily="17" charset="-128"/>
              </a:rPr>
              <a:t>･</a:t>
            </a:r>
            <a:r>
              <a:rPr lang="ja-JP" altLang="ja-JP" sz="1050" dirty="0" smtClean="0">
                <a:latin typeface="ＭＳ 明朝" pitchFamily="17" charset="-128"/>
                <a:ea typeface="ＭＳ 明朝" pitchFamily="17" charset="-128"/>
              </a:rPr>
              <a:t>井上</a:t>
            </a:r>
            <a:r>
              <a:rPr lang="en-US" altLang="ja-JP" sz="1050" dirty="0" smtClean="0">
                <a:latin typeface="ＭＳ 明朝" pitchFamily="17" charset="-128"/>
                <a:ea typeface="ＭＳ 明朝" pitchFamily="17" charset="-128"/>
              </a:rPr>
              <a:t>, 2012)</a:t>
            </a:r>
            <a:r>
              <a:rPr lang="ja-JP" altLang="en-US" sz="1050" dirty="0" err="1" smtClean="0">
                <a:latin typeface="ＭＳ 明朝" pitchFamily="17" charset="-128"/>
                <a:ea typeface="ＭＳ 明朝" pitchFamily="17" charset="-128"/>
              </a:rPr>
              <a:t>。</a:t>
            </a:r>
            <a:endParaRPr lang="en-US" altLang="ja-JP" sz="1050" dirty="0" smtClean="0">
              <a:latin typeface="ＭＳ 明朝" pitchFamily="17" charset="-128"/>
              <a:ea typeface="ＭＳ 明朝" pitchFamily="17" charset="-128"/>
            </a:endParaRPr>
          </a:p>
          <a:p>
            <a:pPr>
              <a:buNone/>
            </a:pPr>
            <a:endParaRPr kumimoji="1" lang="ja-JP" altLang="en-US" dirty="0"/>
          </a:p>
        </p:txBody>
      </p:sp>
      <p:sp>
        <p:nvSpPr>
          <p:cNvPr id="4" name="スライド番号プレースホルダー 3"/>
          <p:cNvSpPr>
            <a:spLocks noGrp="1"/>
          </p:cNvSpPr>
          <p:nvPr>
            <p:ph type="sldNum" sz="quarter" idx="10"/>
          </p:nvPr>
        </p:nvSpPr>
        <p:spPr/>
        <p:txBody>
          <a:bodyPr/>
          <a:lstStyle/>
          <a:p>
            <a:fld id="{A1260376-EEB5-4A73-9A58-E5F9A779021F}" type="slidenum">
              <a:rPr kumimoji="1" lang="ja-JP" altLang="en-US" smtClean="0"/>
              <a:pPr/>
              <a:t>6</a:t>
            </a:fld>
            <a:endParaRPr kumimoji="1" lang="ja-JP" altLang="en-US"/>
          </a:p>
        </p:txBody>
      </p:sp>
    </p:spTree>
    <p:extLst>
      <p:ext uri="{BB962C8B-B14F-4D97-AF65-F5344CB8AC3E}">
        <p14:creationId xmlns:p14="http://schemas.microsoft.com/office/powerpoint/2010/main" val="10267568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ＭＳ 明朝" pitchFamily="17" charset="-128"/>
                <a:ea typeface="ＭＳ 明朝" pitchFamily="17" charset="-128"/>
              </a:rPr>
              <a:t>(※</a:t>
            </a:r>
            <a:r>
              <a:rPr lang="ja-JP" altLang="en-US" sz="1200" dirty="0" smtClean="0">
                <a:latin typeface="ＭＳ 明朝" pitchFamily="17" charset="-128"/>
                <a:ea typeface="ＭＳ 明朝" pitchFamily="17" charset="-128"/>
              </a:rPr>
              <a:t>対人葛藤方略の尺度研究において、必ず残余項目が出る問題点も指摘しつつ</a:t>
            </a:r>
            <a:r>
              <a:rPr kumimoji="1" lang="en-US" altLang="ja-JP" sz="1200" dirty="0" smtClean="0">
                <a:latin typeface="ＭＳ 明朝" pitchFamily="17" charset="-128"/>
                <a:ea typeface="ＭＳ 明朝" pitchFamily="17" charset="-128"/>
              </a:rPr>
              <a:t>)</a:t>
            </a:r>
          </a:p>
          <a:p>
            <a:endParaRPr lang="en-US" altLang="ja-JP" sz="1600" dirty="0" smtClean="0">
              <a:latin typeface="ＭＳ 明朝" pitchFamily="17" charset="-128"/>
              <a:ea typeface="ＭＳ 明朝" pitchFamily="17" charset="-128"/>
            </a:endParaRPr>
          </a:p>
          <a:p>
            <a:pPr marL="82296" indent="0">
              <a:buNone/>
            </a:pPr>
            <a:r>
              <a:rPr lang="en-US" altLang="ja-JP" sz="1200" dirty="0" smtClean="0">
                <a:latin typeface="Centaur" pitchFamily="18" charset="0"/>
                <a:ea typeface="ＭＳ 明朝" pitchFamily="17" charset="-128"/>
              </a:rPr>
              <a:t>      Ex.</a:t>
            </a:r>
            <a:r>
              <a:rPr lang="ja-JP" altLang="en-US" sz="1200" dirty="0" smtClean="0">
                <a:latin typeface="ＭＳ 明朝" pitchFamily="17" charset="-128"/>
                <a:ea typeface="ＭＳ 明朝" pitchFamily="17" charset="-128"/>
              </a:rPr>
              <a:t>一旦距離を置いた後、話し合いをする</a:t>
            </a:r>
            <a:r>
              <a:rPr lang="en-US" altLang="ja-JP" sz="1200" dirty="0" smtClean="0">
                <a:latin typeface="ＭＳ 明朝" pitchFamily="17" charset="-128"/>
                <a:ea typeface="ＭＳ 明朝" pitchFamily="17" charset="-128"/>
              </a:rPr>
              <a:t>(</a:t>
            </a:r>
            <a:r>
              <a:rPr lang="ja-JP" altLang="en-US" sz="1200" dirty="0" smtClean="0">
                <a:latin typeface="ＭＳ 明朝" pitchFamily="17" charset="-128"/>
                <a:ea typeface="ＭＳ 明朝" pitchFamily="17" charset="-128"/>
              </a:rPr>
              <a:t>「回避」→「統合」</a:t>
            </a:r>
            <a:r>
              <a:rPr lang="en-US" altLang="ja-JP" sz="1200" dirty="0" smtClean="0">
                <a:latin typeface="ＭＳ 明朝" pitchFamily="17" charset="-128"/>
                <a:ea typeface="ＭＳ 明朝" pitchFamily="17" charset="-128"/>
              </a:rPr>
              <a:t>)</a:t>
            </a:r>
          </a:p>
          <a:p>
            <a:endParaRPr lang="en-US" altLang="ja-JP" sz="1100" dirty="0" smtClean="0">
              <a:latin typeface="ＭＳ 明朝" pitchFamily="17" charset="-128"/>
              <a:ea typeface="ＭＳ 明朝" pitchFamily="17" charset="-128"/>
            </a:endParaRPr>
          </a:p>
          <a:p>
            <a:r>
              <a:rPr kumimoji="1" lang="en-US" altLang="ja-JP" sz="1200" dirty="0" smtClean="0">
                <a:latin typeface="ＭＳ 明朝" pitchFamily="17" charset="-128"/>
                <a:ea typeface="ＭＳ 明朝" pitchFamily="17" charset="-128"/>
              </a:rPr>
              <a:t>TEM</a:t>
            </a:r>
            <a:r>
              <a:rPr kumimoji="1" lang="ja-JP" altLang="en-US" sz="1200" dirty="0" smtClean="0">
                <a:latin typeface="ＭＳ 明朝" pitchFamily="17" charset="-128"/>
                <a:ea typeface="ＭＳ 明朝" pitchFamily="17" charset="-128"/>
              </a:rPr>
              <a:t>に基づいてより詳細なプロセスを明らかにすることで、個人の内面や当事者間の関係性に何が起きているのかが明らかになり、より現実的な解決のあり方や、解決に必要な要因の示唆が得られるのでは？</a:t>
            </a:r>
            <a:endParaRPr kumimoji="1" lang="en-US" altLang="ja-JP" sz="1200" dirty="0" smtClean="0">
              <a:latin typeface="ＭＳ 明朝" pitchFamily="17" charset="-128"/>
              <a:ea typeface="ＭＳ 明朝" pitchFamily="17" charset="-128"/>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A1260376-EEB5-4A73-9A58-E5F9A779021F}" type="slidenum">
              <a:rPr kumimoji="1" lang="ja-JP" altLang="en-US" smtClean="0"/>
              <a:pPr/>
              <a:t>7</a:t>
            </a:fld>
            <a:endParaRPr kumimoji="1" lang="ja-JP" altLang="en-US"/>
          </a:p>
        </p:txBody>
      </p:sp>
    </p:spTree>
    <p:extLst>
      <p:ext uri="{BB962C8B-B14F-4D97-AF65-F5344CB8AC3E}">
        <p14:creationId xmlns:p14="http://schemas.microsoft.com/office/powerpoint/2010/main" val="5493062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400" b="1" u="sng" dirty="0" smtClean="0">
                <a:latin typeface="ＭＳ 明朝" pitchFamily="17" charset="-128"/>
                <a:ea typeface="ＭＳ 明朝" pitchFamily="17" charset="-128"/>
              </a:rPr>
              <a:t>複線径路・等至性モデル</a:t>
            </a:r>
            <a:r>
              <a:rPr lang="en-US" altLang="ja-JP" sz="1200" dirty="0" smtClean="0">
                <a:latin typeface="ＭＳ 明朝" pitchFamily="17" charset="-128"/>
                <a:ea typeface="ＭＳ 明朝" pitchFamily="17" charset="-128"/>
              </a:rPr>
              <a:t>(</a:t>
            </a:r>
            <a:r>
              <a:rPr lang="en-US" altLang="ja-JP" sz="1200" dirty="0" smtClean="0">
                <a:latin typeface="Centaur" pitchFamily="18" charset="0"/>
                <a:ea typeface="ＭＳ 明朝" pitchFamily="17" charset="-128"/>
              </a:rPr>
              <a:t>Trajectory </a:t>
            </a:r>
            <a:r>
              <a:rPr lang="en-US" altLang="ja-JP" sz="1200" dirty="0" err="1" smtClean="0">
                <a:latin typeface="Centaur" pitchFamily="18" charset="0"/>
                <a:ea typeface="ＭＳ 明朝" pitchFamily="17" charset="-128"/>
              </a:rPr>
              <a:t>Equifinality</a:t>
            </a:r>
            <a:r>
              <a:rPr lang="en-US" altLang="ja-JP" sz="1200" dirty="0" smtClean="0">
                <a:latin typeface="Centaur" pitchFamily="18" charset="0"/>
                <a:ea typeface="ＭＳ 明朝" pitchFamily="17" charset="-128"/>
              </a:rPr>
              <a:t> Model </a:t>
            </a:r>
            <a:r>
              <a:rPr lang="ja-JP" altLang="en-US" sz="1200" dirty="0" smtClean="0">
                <a:latin typeface="ＭＳ 明朝" pitchFamily="17" charset="-128"/>
                <a:ea typeface="ＭＳ 明朝" pitchFamily="17" charset="-128"/>
              </a:rPr>
              <a:t>；</a:t>
            </a:r>
            <a:r>
              <a:rPr lang="en-US" altLang="ja-JP" sz="1200" dirty="0" smtClean="0">
                <a:latin typeface="Century" pitchFamily="18" charset="0"/>
                <a:ea typeface="祥南行書体" pitchFamily="65" charset="-128"/>
              </a:rPr>
              <a:t>TEM</a:t>
            </a:r>
            <a:r>
              <a:rPr lang="ja-JP" altLang="en-US" sz="1200" dirty="0" err="1" smtClean="0">
                <a:latin typeface="Century" pitchFamily="18" charset="0"/>
                <a:ea typeface="祥南行書体" pitchFamily="65" charset="-128"/>
              </a:rPr>
              <a:t>、</a:t>
            </a:r>
            <a:r>
              <a:rPr lang="ja-JP" altLang="en-US" sz="1200" dirty="0" smtClean="0">
                <a:latin typeface="ＭＳ 明朝" pitchFamily="17" charset="-128"/>
                <a:ea typeface="ＭＳ 明朝" pitchFamily="17" charset="-128"/>
              </a:rPr>
              <a:t>サトウ</a:t>
            </a:r>
            <a:r>
              <a:rPr lang="en-US" altLang="ja-JP" sz="1200" dirty="0" smtClean="0">
                <a:latin typeface="ＭＳ 明朝" pitchFamily="17" charset="-128"/>
                <a:ea typeface="ＭＳ 明朝" pitchFamily="17" charset="-128"/>
              </a:rPr>
              <a:t>, </a:t>
            </a:r>
            <a:r>
              <a:rPr lang="en-US" altLang="ja-JP" sz="1200" dirty="0" smtClean="0">
                <a:latin typeface="Century" pitchFamily="18" charset="0"/>
                <a:ea typeface="祥南行書体" pitchFamily="65" charset="-128"/>
              </a:rPr>
              <a:t>2009</a:t>
            </a:r>
            <a:r>
              <a:rPr lang="en-US" altLang="ja-JP" sz="1200" b="1" u="sng" dirty="0" smtClean="0">
                <a:latin typeface="Century" pitchFamily="18" charset="0"/>
                <a:ea typeface="祥南行書体" pitchFamily="65" charset="-128"/>
              </a:rPr>
              <a:t>)</a:t>
            </a:r>
            <a:r>
              <a:rPr lang="ja-JP" altLang="en-US" sz="1400" b="1" u="sng" dirty="0" smtClean="0">
                <a:latin typeface="ＭＳ 明朝" pitchFamily="17" charset="-128"/>
                <a:ea typeface="ＭＳ 明朝" pitchFamily="17" charset="-128"/>
              </a:rPr>
              <a:t>に基づいて</a:t>
            </a:r>
            <a:r>
              <a:rPr lang="ja-JP" altLang="en-US" sz="1400" dirty="0" smtClean="0">
                <a:latin typeface="ＭＳ 明朝" pitchFamily="17" charset="-128"/>
                <a:ea typeface="ＭＳ 明朝" pitchFamily="17" charset="-128"/>
              </a:rPr>
              <a:t>、</a:t>
            </a:r>
            <a:endParaRPr kumimoji="1" lang="ja-JP" altLang="en-US" dirty="0"/>
          </a:p>
        </p:txBody>
      </p:sp>
      <p:sp>
        <p:nvSpPr>
          <p:cNvPr id="4" name="スライド番号プレースホルダー 3"/>
          <p:cNvSpPr>
            <a:spLocks noGrp="1"/>
          </p:cNvSpPr>
          <p:nvPr>
            <p:ph type="sldNum" sz="quarter" idx="10"/>
          </p:nvPr>
        </p:nvSpPr>
        <p:spPr/>
        <p:txBody>
          <a:bodyPr/>
          <a:lstStyle/>
          <a:p>
            <a:fld id="{A1260376-EEB5-4A73-9A58-E5F9A779021F}" type="slidenum">
              <a:rPr kumimoji="1" lang="ja-JP" altLang="en-US" smtClean="0"/>
              <a:pPr/>
              <a:t>8</a:t>
            </a:fld>
            <a:endParaRPr kumimoji="1" lang="ja-JP" altLang="en-US"/>
          </a:p>
        </p:txBody>
      </p:sp>
    </p:spTree>
    <p:extLst>
      <p:ext uri="{BB962C8B-B14F-4D97-AF65-F5344CB8AC3E}">
        <p14:creationId xmlns:p14="http://schemas.microsoft.com/office/powerpoint/2010/main" val="40728623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latin typeface="ＭＳ 明朝" pitchFamily="17" charset="-128"/>
                <a:ea typeface="ＭＳ 明朝" pitchFamily="17" charset="-128"/>
              </a:rPr>
              <a:t>分析の視点は</a:t>
            </a:r>
            <a:r>
              <a:rPr lang="ja-JP" altLang="ja-JP" dirty="0" smtClean="0">
                <a:latin typeface="ＭＳ 明朝" pitchFamily="17" charset="-128"/>
                <a:ea typeface="ＭＳ 明朝" pitchFamily="17" charset="-128"/>
              </a:rPr>
              <a:t>、</a:t>
            </a:r>
            <a:endParaRPr lang="en-US" altLang="ja-JP" dirty="0" smtClean="0">
              <a:latin typeface="ＭＳ 明朝" pitchFamily="17" charset="-128"/>
              <a:ea typeface="ＭＳ 明朝" pitchFamily="17" charset="-128"/>
            </a:endParaRPr>
          </a:p>
          <a:p>
            <a:pPr marL="82296" indent="0">
              <a:buNone/>
            </a:pPr>
            <a:r>
              <a:rPr lang="ja-JP" altLang="ja-JP" dirty="0" smtClean="0">
                <a:latin typeface="ＭＳ 明朝" pitchFamily="17" charset="-128"/>
                <a:ea typeface="ＭＳ 明朝" pitchFamily="17" charset="-128"/>
              </a:rPr>
              <a:t>①対人葛藤の</a:t>
            </a:r>
            <a:r>
              <a:rPr lang="ja-JP" altLang="en-US" dirty="0" smtClean="0">
                <a:latin typeface="ＭＳ 明朝" pitchFamily="17" charset="-128"/>
                <a:ea typeface="ＭＳ 明朝" pitchFamily="17" charset="-128"/>
              </a:rPr>
              <a:t>内容、</a:t>
            </a:r>
            <a:r>
              <a:rPr lang="ja-JP" altLang="ja-JP" dirty="0" smtClean="0">
                <a:latin typeface="ＭＳ 明朝" pitchFamily="17" charset="-128"/>
                <a:ea typeface="ＭＳ 明朝" pitchFamily="17" charset="-128"/>
              </a:rPr>
              <a:t>②解決に役立ったと感じていること</a:t>
            </a:r>
            <a:r>
              <a:rPr lang="ja-JP" altLang="en-US" dirty="0" smtClean="0">
                <a:latin typeface="ＭＳ 明朝" pitchFamily="17" charset="-128"/>
                <a:ea typeface="ＭＳ 明朝" pitchFamily="17" charset="-128"/>
              </a:rPr>
              <a:t>、</a:t>
            </a:r>
            <a:r>
              <a:rPr lang="ja-JP" altLang="ja-JP" dirty="0" smtClean="0">
                <a:latin typeface="ＭＳ 明朝" pitchFamily="17" charset="-128"/>
                <a:ea typeface="ＭＳ 明朝" pitchFamily="17" charset="-128"/>
              </a:rPr>
              <a:t>③相談相手</a:t>
            </a:r>
            <a:r>
              <a:rPr lang="ja-JP" altLang="en-US" dirty="0" smtClean="0">
                <a:latin typeface="ＭＳ 明朝" pitchFamily="17" charset="-128"/>
                <a:ea typeface="ＭＳ 明朝" pitchFamily="17" charset="-128"/>
              </a:rPr>
              <a:t>に関する質問事項、</a:t>
            </a:r>
            <a:r>
              <a:rPr lang="ja-JP" altLang="ja-JP" dirty="0" smtClean="0">
                <a:latin typeface="ＭＳ 明朝" pitchFamily="17" charset="-128"/>
                <a:ea typeface="ＭＳ 明朝" pitchFamily="17" charset="-128"/>
              </a:rPr>
              <a:t>④結果への評価</a:t>
            </a:r>
            <a:r>
              <a:rPr lang="ja-JP" altLang="en-US" dirty="0" smtClean="0">
                <a:latin typeface="ＭＳ 明朝" pitchFamily="17" charset="-128"/>
                <a:ea typeface="ＭＳ 明朝" pitchFamily="17" charset="-128"/>
              </a:rPr>
              <a:t>　の</a:t>
            </a:r>
            <a:r>
              <a:rPr lang="en-US" altLang="ja-JP" dirty="0" smtClean="0">
                <a:latin typeface="ＭＳ 明朝" pitchFamily="17" charset="-128"/>
                <a:ea typeface="ＭＳ 明朝" pitchFamily="17" charset="-128"/>
              </a:rPr>
              <a:t>4</a:t>
            </a:r>
            <a:r>
              <a:rPr lang="ja-JP" altLang="en-US" dirty="0" smtClean="0">
                <a:latin typeface="ＭＳ 明朝" pitchFamily="17" charset="-128"/>
                <a:ea typeface="ＭＳ 明朝" pitchFamily="17" charset="-128"/>
              </a:rPr>
              <a:t>点とすることを検討中。</a:t>
            </a:r>
            <a:r>
              <a:rPr lang="ja-JP" altLang="ja-JP" sz="1200" dirty="0" smtClean="0">
                <a:latin typeface="ＭＳ 明朝" pitchFamily="17" charset="-128"/>
                <a:ea typeface="ＭＳ 明朝" pitchFamily="17" charset="-128"/>
              </a:rPr>
              <a:t>人間関係で対立し、自分の欲求や目標、期待が、対立相手によって妨害されていることを、対人コンフリクトと言います。</a:t>
            </a:r>
            <a:endParaRPr kumimoji="1" lang="ja-JP" altLang="en-US" dirty="0" smtClean="0">
              <a:latin typeface="ＭＳ 明朝" pitchFamily="17" charset="-128"/>
              <a:ea typeface="ＭＳ 明朝" pitchFamily="17" charset="-128"/>
            </a:endParaRPr>
          </a:p>
          <a:p>
            <a:r>
              <a:rPr lang="ja-JP" altLang="en-US" sz="1200" dirty="0" smtClean="0">
                <a:latin typeface="ＭＳ 明朝" pitchFamily="17" charset="-128"/>
                <a:ea typeface="ＭＳ 明朝" pitchFamily="17" charset="-128"/>
              </a:rPr>
              <a:t>結果：</a:t>
            </a:r>
            <a:endParaRPr kumimoji="1" lang="ja-JP" altLang="en-US" dirty="0"/>
          </a:p>
        </p:txBody>
      </p:sp>
      <p:sp>
        <p:nvSpPr>
          <p:cNvPr id="4" name="スライド番号プレースホルダー 3"/>
          <p:cNvSpPr>
            <a:spLocks noGrp="1"/>
          </p:cNvSpPr>
          <p:nvPr>
            <p:ph type="sldNum" sz="quarter" idx="10"/>
          </p:nvPr>
        </p:nvSpPr>
        <p:spPr/>
        <p:txBody>
          <a:bodyPr/>
          <a:lstStyle/>
          <a:p>
            <a:fld id="{A1260376-EEB5-4A73-9A58-E5F9A779021F}" type="slidenum">
              <a:rPr kumimoji="1" lang="ja-JP" altLang="en-US" smtClean="0"/>
              <a:pPr/>
              <a:t>9</a:t>
            </a:fld>
            <a:endParaRPr kumimoji="1" lang="ja-JP" altLang="en-US"/>
          </a:p>
        </p:txBody>
      </p:sp>
    </p:spTree>
    <p:extLst>
      <p:ext uri="{BB962C8B-B14F-4D97-AF65-F5344CB8AC3E}">
        <p14:creationId xmlns:p14="http://schemas.microsoft.com/office/powerpoint/2010/main" val="13097343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ja-JP" sz="1200" dirty="0" smtClean="0"/>
              <a:t>遠矢</a:t>
            </a:r>
            <a:r>
              <a:rPr lang="en-US" altLang="ja-JP" sz="1200" dirty="0" smtClean="0"/>
              <a:t>(2005)</a:t>
            </a:r>
            <a:r>
              <a:rPr lang="ja-JP" altLang="en-US" sz="1200" dirty="0" smtClean="0"/>
              <a:t>：</a:t>
            </a:r>
            <a:endParaRPr lang="en-US" altLang="ja-JP" sz="1200" dirty="0" smtClean="0"/>
          </a:p>
          <a:p>
            <a:r>
              <a:rPr lang="ja-JP" altLang="ja-JP" sz="1200" dirty="0" smtClean="0"/>
              <a:t>対人葛藤解消のポイントとして「時間が薬」を挙げている</a:t>
            </a:r>
            <a:r>
              <a:rPr lang="ja-JP" altLang="en-US" sz="1200" dirty="0" smtClean="0"/>
              <a:t>。</a:t>
            </a:r>
            <a:endParaRPr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ja-JP" sz="1200" dirty="0" smtClean="0"/>
              <a:t>対人葛藤の終結において、時間的経過は重要な要素で</a:t>
            </a:r>
            <a:r>
              <a:rPr lang="ja-JP" altLang="en-US" sz="1200" dirty="0" smtClean="0"/>
              <a:t>は？</a:t>
            </a:r>
            <a:r>
              <a:rPr lang="ja-JP" altLang="en-US" sz="1200" dirty="0" smtClean="0">
                <a:latin typeface="ＭＳ 明朝" pitchFamily="17" charset="-128"/>
                <a:ea typeface="ＭＳ 明朝" pitchFamily="17" charset="-128"/>
              </a:rPr>
              <a:t>：</a:t>
            </a:r>
            <a:r>
              <a:rPr lang="ja-JP" altLang="ja-JP" sz="1200" dirty="0" smtClean="0">
                <a:latin typeface="ＭＳ 明朝" pitchFamily="17" charset="-128"/>
                <a:ea typeface="ＭＳ 明朝" pitchFamily="17" charset="-128"/>
              </a:rPr>
              <a:t>複数の径路に分かれていく結節点</a:t>
            </a:r>
            <a:endParaRPr lang="en-US" altLang="ja-JP" sz="1200" dirty="0" smtClean="0">
              <a:latin typeface="ＭＳ 明朝" pitchFamily="17" charset="-128"/>
              <a:ea typeface="ＭＳ 明朝" pitchFamily="17"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latin typeface="ＭＳ 明朝" pitchFamily="17" charset="-128"/>
                <a:ea typeface="ＭＳ 明朝" pitchFamily="17" charset="-128"/>
              </a:rPr>
              <a:t>：</a:t>
            </a:r>
            <a:r>
              <a:rPr lang="ja-JP" altLang="ja-JP" sz="1200" dirty="0" smtClean="0">
                <a:latin typeface="ＭＳ 明朝" pitchFamily="17" charset="-128"/>
                <a:ea typeface="ＭＳ 明朝" pitchFamily="17" charset="-128"/>
              </a:rPr>
              <a:t>多くの人が通過しうる点</a:t>
            </a:r>
            <a:endParaRPr lang="en-US" altLang="ja-JP" sz="1200" dirty="0" smtClean="0">
              <a:latin typeface="ＭＳ 明朝" pitchFamily="17" charset="-128"/>
              <a:ea typeface="ＭＳ 明朝" pitchFamily="17" charset="-128"/>
            </a:endParaRPr>
          </a:p>
          <a:p>
            <a:endParaRPr lang="en-US" altLang="ja-JP" sz="1200" dirty="0" smtClean="0"/>
          </a:p>
          <a:p>
            <a:pPr marL="82296"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a:t>
            </a:r>
            <a:r>
              <a:rPr lang="ja-JP" altLang="ja-JP" sz="1200" dirty="0" smtClean="0"/>
              <a:t>本研究では、時間的経過に重点を置いた質的な手法</a:t>
            </a:r>
            <a:r>
              <a:rPr lang="ja-JP" altLang="en-US" sz="1200" dirty="0" smtClean="0">
                <a:latin typeface="ＭＳ 明朝" pitchFamily="17" charset="-128"/>
                <a:ea typeface="ＭＳ 明朝" pitchFamily="17" charset="-128"/>
              </a:rPr>
              <a:t>：多様な経験の径路が一旦収束する点</a:t>
            </a:r>
            <a:endParaRPr lang="en-US" altLang="ja-JP" sz="1200" dirty="0" smtClean="0">
              <a:latin typeface="ＭＳ 明朝" pitchFamily="17" charset="-128"/>
              <a:ea typeface="ＭＳ 明朝" pitchFamily="17" charset="-128"/>
            </a:endParaRPr>
          </a:p>
          <a:p>
            <a:pPr marL="82296" indent="0">
              <a:buNone/>
            </a:pPr>
            <a:r>
              <a:rPr lang="ja-JP" altLang="ja-JP" sz="1200" dirty="0" smtClean="0"/>
              <a:t>の一つである複線径路・等至</a:t>
            </a:r>
            <a:endParaRPr lang="en-US" altLang="ja-JP" sz="1200" dirty="0" smtClean="0"/>
          </a:p>
          <a:p>
            <a:pPr marL="82296" indent="0">
              <a:buNone/>
            </a:pPr>
            <a:r>
              <a:rPr lang="ja-JP" altLang="en-US" sz="1200" dirty="0" smtClean="0"/>
              <a:t>　</a:t>
            </a:r>
            <a:r>
              <a:rPr lang="ja-JP" altLang="ja-JP" sz="1200" dirty="0" smtClean="0"/>
              <a:t>性モデル</a:t>
            </a:r>
            <a:r>
              <a:rPr lang="en-US" altLang="ja-JP" sz="1200" dirty="0" smtClean="0"/>
              <a:t>(TEM)</a:t>
            </a:r>
            <a:r>
              <a:rPr lang="ja-JP" altLang="ja-JP" sz="1200" dirty="0" smtClean="0"/>
              <a:t>を用いて、明らかにするものとする。</a:t>
            </a:r>
            <a:endParaRPr lang="en-US" altLang="ja-JP" sz="1200" dirty="0" smtClean="0"/>
          </a:p>
          <a:p>
            <a:r>
              <a:rPr lang="ja-JP" altLang="ja-JP" sz="1800" b="1" dirty="0" smtClean="0">
                <a:latin typeface="Centaur" pitchFamily="18" charset="0"/>
                <a:ea typeface="ＭＳ 明朝" pitchFamily="17" charset="-128"/>
              </a:rPr>
              <a:t>従来の研究</a:t>
            </a:r>
            <a:r>
              <a:rPr lang="ja-JP" altLang="en-US" sz="1800" b="1" dirty="0" smtClean="0">
                <a:latin typeface="Centaur" pitchFamily="18" charset="0"/>
                <a:ea typeface="ＭＳ 明朝" pitchFamily="17" charset="-128"/>
              </a:rPr>
              <a:t>方法：</a:t>
            </a:r>
            <a:r>
              <a:rPr lang="ja-JP" altLang="ja-JP" sz="2000" dirty="0" smtClean="0">
                <a:latin typeface="Centaur" pitchFamily="18" charset="0"/>
                <a:ea typeface="ＭＳ 明朝" pitchFamily="17" charset="-128"/>
              </a:rPr>
              <a:t>等至点</a:t>
            </a:r>
            <a:r>
              <a:rPr lang="en-US" altLang="ja-JP" sz="1800" dirty="0" smtClean="0">
                <a:latin typeface="Centaur" pitchFamily="18" charset="0"/>
                <a:ea typeface="ＭＳ 明朝" pitchFamily="17" charset="-128"/>
              </a:rPr>
              <a:t>(</a:t>
            </a:r>
            <a:r>
              <a:rPr lang="en-US" altLang="ja-JP" sz="1800" dirty="0" err="1" smtClean="0">
                <a:latin typeface="Centaur" pitchFamily="18" charset="0"/>
                <a:ea typeface="ＭＳ 明朝" pitchFamily="17" charset="-128"/>
              </a:rPr>
              <a:t>Equifinality</a:t>
            </a:r>
            <a:r>
              <a:rPr lang="en-US" altLang="ja-JP" sz="1800" dirty="0" smtClean="0">
                <a:latin typeface="Centaur" pitchFamily="18" charset="0"/>
                <a:ea typeface="ＭＳ 明朝" pitchFamily="17" charset="-128"/>
              </a:rPr>
              <a:t> Point)</a:t>
            </a:r>
            <a:r>
              <a:rPr lang="ja-JP" altLang="en-US" sz="2000" dirty="0" smtClean="0">
                <a:latin typeface="Centaur" pitchFamily="18" charset="0"/>
                <a:ea typeface="ＭＳ 明朝" pitchFamily="17" charset="-128"/>
              </a:rPr>
              <a:t>：</a:t>
            </a:r>
            <a:r>
              <a:rPr lang="ja-JP" altLang="ja-JP" sz="2000" dirty="0" smtClean="0">
                <a:latin typeface="Centaur" pitchFamily="18" charset="0"/>
                <a:ea typeface="ＭＳ 明朝" pitchFamily="17" charset="-128"/>
              </a:rPr>
              <a:t>類似した経験が集約される点</a:t>
            </a:r>
            <a:r>
              <a:rPr lang="ja-JP" altLang="ja-JP" sz="2000" u="sng" dirty="0" smtClean="0">
                <a:latin typeface="Centaur" pitchFamily="18" charset="0"/>
                <a:ea typeface="ＭＳ 明朝" pitchFamily="17" charset="-128"/>
              </a:rPr>
              <a:t>個別の経験</a:t>
            </a:r>
            <a:r>
              <a:rPr lang="en-US" altLang="ja-JP" sz="1600" dirty="0" smtClean="0">
                <a:latin typeface="Centaur" pitchFamily="18" charset="0"/>
                <a:ea typeface="ＭＳ 明朝" pitchFamily="17" charset="-128"/>
              </a:rPr>
              <a:t>(</a:t>
            </a:r>
            <a:r>
              <a:rPr lang="ja-JP" altLang="ja-JP" sz="1600" dirty="0" smtClean="0">
                <a:latin typeface="Centaur" pitchFamily="18" charset="0"/>
                <a:ea typeface="ＭＳ 明朝" pitchFamily="17" charset="-128"/>
              </a:rPr>
              <a:t>複線径路</a:t>
            </a:r>
            <a:r>
              <a:rPr lang="en-US" altLang="ja-JP" sz="1600" dirty="0" smtClean="0">
                <a:latin typeface="Centaur" pitchFamily="18" charset="0"/>
                <a:ea typeface="ＭＳ 明朝" pitchFamily="17" charset="-128"/>
              </a:rPr>
              <a:t>)</a:t>
            </a:r>
            <a:r>
              <a:rPr lang="ja-JP" altLang="ja-JP" sz="2000" dirty="0" smtClean="0">
                <a:latin typeface="Centaur" pitchFamily="18" charset="0"/>
                <a:ea typeface="ＭＳ 明朝" pitchFamily="17" charset="-128"/>
              </a:rPr>
              <a:t>や、</a:t>
            </a:r>
            <a:r>
              <a:rPr lang="ja-JP" altLang="en-US" sz="2000" u="sng" dirty="0" smtClean="0">
                <a:latin typeface="Centaur" pitchFamily="18" charset="0"/>
                <a:ea typeface="ＭＳ 明朝" pitchFamily="17" charset="-128"/>
              </a:rPr>
              <a:t>解決</a:t>
            </a:r>
            <a:r>
              <a:rPr lang="ja-JP" altLang="ja-JP" sz="2000" u="sng" dirty="0" smtClean="0">
                <a:latin typeface="Centaur" pitchFamily="18" charset="0"/>
                <a:ea typeface="ＭＳ 明朝" pitchFamily="17" charset="-128"/>
              </a:rPr>
              <a:t>に必要な</a:t>
            </a:r>
            <a:r>
              <a:rPr lang="ja-JP" altLang="en-US" sz="2000" u="sng" dirty="0" smtClean="0">
                <a:latin typeface="Centaur" pitchFamily="18" charset="0"/>
                <a:ea typeface="ＭＳ 明朝" pitchFamily="17" charset="-128"/>
              </a:rPr>
              <a:t>要因</a:t>
            </a:r>
            <a:r>
              <a:rPr lang="en-US" altLang="ja-JP" sz="1600" dirty="0" smtClean="0">
                <a:latin typeface="Centaur" pitchFamily="18" charset="0"/>
                <a:ea typeface="ＭＳ 明朝" pitchFamily="17" charset="-128"/>
              </a:rPr>
              <a:t>(</a:t>
            </a:r>
            <a:r>
              <a:rPr lang="ja-JP" altLang="ja-JP" sz="1600" dirty="0" smtClean="0">
                <a:latin typeface="Centaur" pitchFamily="18" charset="0"/>
                <a:ea typeface="ＭＳ 明朝" pitchFamily="17" charset="-128"/>
              </a:rPr>
              <a:t>必須通過点</a:t>
            </a:r>
            <a:r>
              <a:rPr lang="en-US" altLang="ja-JP" sz="1600" dirty="0" smtClean="0">
                <a:latin typeface="Centaur" pitchFamily="18" charset="0"/>
                <a:ea typeface="ＭＳ 明朝" pitchFamily="17" charset="-128"/>
              </a:rPr>
              <a:t>)</a:t>
            </a:r>
            <a:r>
              <a:rPr lang="ja-JP" altLang="en-US" sz="2000" dirty="0" err="1" smtClean="0">
                <a:latin typeface="Centaur" pitchFamily="18" charset="0"/>
                <a:ea typeface="ＭＳ 明朝" pitchFamily="17" charset="-128"/>
              </a:rPr>
              <a:t>、</a:t>
            </a:r>
            <a:r>
              <a:rPr lang="ja-JP" altLang="en-US" sz="2000" u="sng" dirty="0" smtClean="0">
                <a:latin typeface="Centaur" pitchFamily="18" charset="0"/>
                <a:ea typeface="ＭＳ 明朝" pitchFamily="17" charset="-128"/>
              </a:rPr>
              <a:t>解決を妨げる要因</a:t>
            </a:r>
            <a:r>
              <a:rPr lang="en-US" altLang="ja-JP" sz="1600" dirty="0" smtClean="0">
                <a:latin typeface="Centaur" pitchFamily="18" charset="0"/>
                <a:ea typeface="ＭＳ 明朝" pitchFamily="17" charset="-128"/>
              </a:rPr>
              <a:t>(</a:t>
            </a:r>
            <a:r>
              <a:rPr lang="ja-JP" altLang="en-US" sz="1600" dirty="0" smtClean="0">
                <a:latin typeface="Centaur" pitchFamily="18" charset="0"/>
                <a:ea typeface="ＭＳ 明朝" pitchFamily="17" charset="-128"/>
              </a:rPr>
              <a:t>社会的方向付け</a:t>
            </a:r>
            <a:r>
              <a:rPr lang="en-US" altLang="ja-JP" sz="1600" dirty="0" smtClean="0">
                <a:latin typeface="Centaur" pitchFamily="18" charset="0"/>
                <a:ea typeface="ＭＳ 明朝" pitchFamily="17" charset="-128"/>
              </a:rPr>
              <a:t>)</a:t>
            </a:r>
            <a:r>
              <a:rPr lang="ja-JP" altLang="ja-JP" sz="2000" dirty="0" smtClean="0">
                <a:latin typeface="Centaur" pitchFamily="18" charset="0"/>
                <a:ea typeface="ＭＳ 明朝" pitchFamily="17" charset="-128"/>
              </a:rPr>
              <a:t>を示すことが可能に</a:t>
            </a:r>
            <a:r>
              <a:rPr lang="ja-JP" altLang="en-US" sz="2000" dirty="0" smtClean="0">
                <a:latin typeface="Centaur" pitchFamily="18" charset="0"/>
                <a:ea typeface="ＭＳ 明朝" pitchFamily="17" charset="-128"/>
              </a:rPr>
              <a:t>なり、</a:t>
            </a:r>
            <a:r>
              <a:rPr lang="ja-JP" altLang="ja-JP" sz="2000" dirty="0" smtClean="0">
                <a:latin typeface="Centaur" pitchFamily="18" charset="0"/>
                <a:ea typeface="ＭＳ 明朝" pitchFamily="17" charset="-128"/>
              </a:rPr>
              <a:t>有益な研究方法であると考えられる</a:t>
            </a:r>
            <a:r>
              <a:rPr lang="en-US" altLang="ja-JP" sz="1600" dirty="0" smtClean="0">
                <a:latin typeface="Centaur" pitchFamily="18" charset="0"/>
                <a:ea typeface="ＭＳ 明朝" pitchFamily="17" charset="-128"/>
              </a:rPr>
              <a:t>(</a:t>
            </a:r>
            <a:r>
              <a:rPr lang="ja-JP" altLang="en-US" sz="1600" dirty="0" smtClean="0">
                <a:latin typeface="Centaur" pitchFamily="18" charset="0"/>
                <a:ea typeface="ＭＳ 明朝" pitchFamily="17" charset="-128"/>
              </a:rPr>
              <a:t>岡本ら</a:t>
            </a:r>
            <a:r>
              <a:rPr lang="en-US" altLang="ja-JP" sz="1600" dirty="0" smtClean="0">
                <a:latin typeface="Centaur" pitchFamily="18" charset="0"/>
                <a:ea typeface="ＭＳ 明朝" pitchFamily="17" charset="-128"/>
              </a:rPr>
              <a:t>, 2012)</a:t>
            </a:r>
            <a:r>
              <a:rPr lang="ja-JP" altLang="ja-JP" sz="2000" dirty="0" err="1" smtClean="0">
                <a:latin typeface="Centaur" pitchFamily="18" charset="0"/>
                <a:ea typeface="ＭＳ 明朝" pitchFamily="17" charset="-128"/>
              </a:rPr>
              <a:t>。</a:t>
            </a:r>
            <a:endParaRPr lang="ja-JP" altLang="ja-JP" sz="2000" dirty="0" smtClean="0">
              <a:latin typeface="Centaur" pitchFamily="18" charset="0"/>
              <a:ea typeface="ＭＳ 明朝" pitchFamily="17" charset="-128"/>
            </a:endParaRPr>
          </a:p>
          <a:p>
            <a:pPr marL="82296" indent="0">
              <a:buNone/>
            </a:pPr>
            <a:endParaRPr kumimoji="1" lang="ja-JP" altLang="en-US" sz="900" dirty="0" smtClean="0">
              <a:latin typeface="ＭＳ 明朝" pitchFamily="17" charset="-128"/>
              <a:ea typeface="ＭＳ 明朝" pitchFamily="17" charset="-128"/>
            </a:endParaRPr>
          </a:p>
          <a:p>
            <a:endParaRPr lang="en-US" altLang="ja-JP" sz="2000" dirty="0" smtClean="0">
              <a:latin typeface="Centaur" pitchFamily="18" charset="0"/>
              <a:ea typeface="ＭＳ 明朝" pitchFamily="17" charset="-128"/>
            </a:endParaRPr>
          </a:p>
          <a:p>
            <a:r>
              <a:rPr lang="ja-JP" altLang="en-US" sz="2000" dirty="0" smtClean="0">
                <a:latin typeface="Centaur" pitchFamily="18" charset="0"/>
                <a:ea typeface="ＭＳ 明朝" pitchFamily="17" charset="-128"/>
              </a:rPr>
              <a:t>社会的方向付け</a:t>
            </a:r>
            <a:r>
              <a:rPr lang="en-US" altLang="ja-JP" sz="1800" dirty="0" smtClean="0">
                <a:latin typeface="Centaur" pitchFamily="18" charset="0"/>
                <a:ea typeface="ＭＳ 明朝" pitchFamily="17" charset="-128"/>
              </a:rPr>
              <a:t>(Social </a:t>
            </a:r>
            <a:r>
              <a:rPr lang="en-US" altLang="ja-JP" sz="1800" dirty="0" err="1" smtClean="0">
                <a:latin typeface="Centaur" pitchFamily="18" charset="0"/>
                <a:ea typeface="ＭＳ 明朝" pitchFamily="17" charset="-128"/>
              </a:rPr>
              <a:t>Drection</a:t>
            </a:r>
            <a:r>
              <a:rPr lang="en-US" altLang="ja-JP" sz="1800" dirty="0" smtClean="0">
                <a:latin typeface="Centaur" pitchFamily="18" charset="0"/>
                <a:ea typeface="ＭＳ 明朝" pitchFamily="17" charset="-128"/>
              </a:rPr>
              <a:t>)</a:t>
            </a:r>
            <a:r>
              <a:rPr lang="ja-JP" altLang="en-US" sz="2000" dirty="0" smtClean="0">
                <a:latin typeface="ＭＳ 明朝" pitchFamily="17" charset="-128"/>
                <a:ea typeface="ＭＳ 明朝" pitchFamily="17" charset="-128"/>
              </a:rPr>
              <a:t>：</a:t>
            </a:r>
            <a:r>
              <a:rPr lang="ja-JP" altLang="en-US" sz="1800" dirty="0" smtClean="0">
                <a:latin typeface="ＭＳ 明朝" pitchFamily="17" charset="-128"/>
                <a:ea typeface="ＭＳ 明朝" pitchFamily="17" charset="-128"/>
              </a:rPr>
              <a:t> </a:t>
            </a:r>
            <a:r>
              <a:rPr lang="ja-JP" altLang="en-US" sz="2000" dirty="0" smtClean="0">
                <a:latin typeface="ＭＳ 明朝" pitchFamily="17" charset="-128"/>
                <a:ea typeface="ＭＳ 明朝" pitchFamily="17" charset="-128"/>
              </a:rPr>
              <a:t>個人の選択に影響を及ぼす諸力</a:t>
            </a:r>
            <a:endParaRPr lang="en-US" altLang="ja-JP" sz="2000" dirty="0" smtClean="0">
              <a:latin typeface="ＭＳ 明朝" pitchFamily="17" charset="-128"/>
              <a:ea typeface="ＭＳ 明朝" pitchFamily="17" charset="-128"/>
            </a:endParaRPr>
          </a:p>
          <a:p>
            <a:endParaRPr lang="en-US" altLang="ja-JP" sz="2000" dirty="0" smtClean="0">
              <a:latin typeface="ＭＳ 明朝" pitchFamily="17" charset="-128"/>
              <a:ea typeface="ＭＳ 明朝" pitchFamily="17" charset="-128"/>
            </a:endParaRPr>
          </a:p>
          <a:p>
            <a:endParaRPr lang="en-US" altLang="ja-JP" sz="1800" b="1" dirty="0" smtClean="0">
              <a:latin typeface="Centaur" pitchFamily="18" charset="0"/>
              <a:ea typeface="ＭＳ 明朝" pitchFamily="17" charset="-128"/>
            </a:endParaRPr>
          </a:p>
          <a:p>
            <a:r>
              <a:rPr lang="ja-JP" altLang="en-US" sz="1200" dirty="0" smtClean="0">
                <a:latin typeface="Centaur" pitchFamily="18" charset="0"/>
                <a:ea typeface="ＭＳ 明朝" pitchFamily="17" charset="-128"/>
              </a:rPr>
              <a:t>質問紙法</a:t>
            </a:r>
            <a:r>
              <a:rPr lang="en-US" altLang="ja-JP" sz="1200" dirty="0" smtClean="0">
                <a:latin typeface="Centaur" pitchFamily="18" charset="0"/>
                <a:ea typeface="ＭＳ 明朝" pitchFamily="17" charset="-128"/>
              </a:rPr>
              <a:t>(</a:t>
            </a:r>
            <a:r>
              <a:rPr lang="ja-JP" altLang="en-US" sz="1200" dirty="0" smtClean="0">
                <a:latin typeface="Centaur" pitchFamily="18" charset="0"/>
                <a:ea typeface="ＭＳ 明朝" pitchFamily="17" charset="-128"/>
              </a:rPr>
              <a:t>加藤</a:t>
            </a:r>
            <a:r>
              <a:rPr lang="en-US" altLang="ja-JP" sz="1200" dirty="0" smtClean="0">
                <a:latin typeface="Centaur" pitchFamily="18" charset="0"/>
                <a:ea typeface="ＭＳ 明朝" pitchFamily="17" charset="-128"/>
              </a:rPr>
              <a:t>, 2003</a:t>
            </a:r>
            <a:r>
              <a:rPr lang="ja-JP" altLang="en-US" sz="1200" dirty="0" smtClean="0">
                <a:latin typeface="Centaur" pitchFamily="18" charset="0"/>
                <a:ea typeface="ＭＳ 明朝" pitchFamily="17" charset="-128"/>
              </a:rPr>
              <a:t>；深田・山根</a:t>
            </a:r>
            <a:r>
              <a:rPr lang="en-US" altLang="ja-JP" sz="1200" dirty="0" smtClean="0">
                <a:latin typeface="Centaur" pitchFamily="18" charset="0"/>
                <a:ea typeface="ＭＳ 明朝" pitchFamily="17" charset="-128"/>
              </a:rPr>
              <a:t>, 2003 </a:t>
            </a:r>
            <a:r>
              <a:rPr lang="ja-JP" altLang="en-US" sz="1200" dirty="0" smtClean="0">
                <a:latin typeface="Centaur" pitchFamily="18" charset="0"/>
                <a:ea typeface="ＭＳ 明朝" pitchFamily="17" charset="-128"/>
              </a:rPr>
              <a:t>など</a:t>
            </a:r>
            <a:r>
              <a:rPr lang="en-US" altLang="ja-JP" sz="1200" dirty="0" smtClean="0">
                <a:latin typeface="Centaur" pitchFamily="18" charset="0"/>
                <a:ea typeface="ＭＳ 明朝" pitchFamily="17" charset="-128"/>
              </a:rPr>
              <a:t>)</a:t>
            </a:r>
          </a:p>
          <a:p>
            <a:r>
              <a:rPr lang="ja-JP" altLang="ja-JP" sz="1200" dirty="0" smtClean="0">
                <a:latin typeface="Centaur" pitchFamily="18" charset="0"/>
                <a:ea typeface="ＭＳ 明朝" pitchFamily="17" charset="-128"/>
              </a:rPr>
              <a:t>行動的役割演技</a:t>
            </a:r>
            <a:r>
              <a:rPr lang="en-US" altLang="ja-JP" sz="1200" dirty="0" smtClean="0">
                <a:latin typeface="Centaur" pitchFamily="18" charset="0"/>
                <a:ea typeface="ＭＳ 明朝" pitchFamily="17" charset="-128"/>
              </a:rPr>
              <a:t>(</a:t>
            </a:r>
            <a:r>
              <a:rPr lang="en-US" altLang="ja-JP" sz="1200" dirty="0" err="1" smtClean="0">
                <a:latin typeface="Centaur" pitchFamily="18" charset="0"/>
                <a:ea typeface="ＭＳ 明朝" pitchFamily="17" charset="-128"/>
              </a:rPr>
              <a:t>Ohbuchi</a:t>
            </a:r>
            <a:r>
              <a:rPr lang="en-US" altLang="ja-JP" sz="1200" dirty="0" smtClean="0">
                <a:latin typeface="Centaur" pitchFamily="18" charset="0"/>
                <a:ea typeface="ＭＳ 明朝" pitchFamily="17" charset="-128"/>
              </a:rPr>
              <a:t> et al., 1996</a:t>
            </a:r>
            <a:r>
              <a:rPr lang="ja-JP" altLang="ja-JP" sz="1200" dirty="0" smtClean="0">
                <a:latin typeface="Centaur" pitchFamily="18" charset="0"/>
                <a:ea typeface="ＭＳ 明朝" pitchFamily="17" charset="-128"/>
              </a:rPr>
              <a:t>；福島・大渕・小嶋</a:t>
            </a:r>
            <a:r>
              <a:rPr lang="en-US" altLang="ja-JP" sz="1200" dirty="0" smtClean="0">
                <a:latin typeface="Centaur" pitchFamily="18" charset="0"/>
                <a:ea typeface="ＭＳ 明朝" pitchFamily="17" charset="-128"/>
              </a:rPr>
              <a:t>, 2006)</a:t>
            </a:r>
            <a:r>
              <a:rPr lang="ja-JP" altLang="en-US" sz="1200" dirty="0" smtClean="0">
                <a:latin typeface="Centaur" pitchFamily="18" charset="0"/>
                <a:ea typeface="ＭＳ 明朝" pitchFamily="17" charset="-128"/>
              </a:rPr>
              <a:t>　</a:t>
            </a:r>
            <a:endParaRPr lang="en-US" altLang="ja-JP" sz="1050" dirty="0" smtClean="0"/>
          </a:p>
          <a:p>
            <a:pPr marL="82296"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latin typeface="Centaur" pitchFamily="18" charset="0"/>
                <a:ea typeface="ＭＳ 明朝" pitchFamily="17" charset="-128"/>
              </a:rPr>
              <a:t>以下の</a:t>
            </a:r>
            <a:r>
              <a:rPr lang="en-US" altLang="ja-JP" sz="1200" dirty="0" smtClean="0">
                <a:latin typeface="Centaur" pitchFamily="18" charset="0"/>
                <a:ea typeface="ＭＳ 明朝" pitchFamily="17" charset="-128"/>
              </a:rPr>
              <a:t>5</a:t>
            </a:r>
            <a:r>
              <a:rPr lang="ja-JP" altLang="en-US" sz="1200" dirty="0" err="1" smtClean="0">
                <a:latin typeface="Centaur" pitchFamily="18" charset="0"/>
                <a:ea typeface="ＭＳ 明朝" pitchFamily="17" charset="-128"/>
              </a:rPr>
              <a:t>つ</a:t>
            </a:r>
            <a:r>
              <a:rPr lang="ja-JP" altLang="en-US" sz="1100" dirty="0" err="1" smtClean="0">
                <a:latin typeface="Centaur" pitchFamily="18" charset="0"/>
                <a:ea typeface="ＭＳ 明朝" pitchFamily="17" charset="-128"/>
              </a:rPr>
              <a:t>の</a:t>
            </a:r>
            <a:r>
              <a:rPr lang="ja-JP" altLang="en-US" sz="1100" dirty="0" smtClean="0">
                <a:latin typeface="Centaur" pitchFamily="18" charset="0"/>
                <a:ea typeface="ＭＳ 明朝" pitchFamily="17" charset="-128"/>
              </a:rPr>
              <a:t>概念を主に想定している。</a:t>
            </a:r>
            <a:endParaRPr lang="en-US" altLang="ja-JP" sz="1100" dirty="0" smtClean="0">
              <a:latin typeface="Centaur" pitchFamily="18" charset="0"/>
              <a:ea typeface="ＭＳ 明朝" pitchFamily="17" charset="-128"/>
            </a:endParaRPr>
          </a:p>
          <a:p>
            <a:pPr marL="82296"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latin typeface="ＭＳ 明朝" pitchFamily="17" charset="-128"/>
                <a:ea typeface="ＭＳ 明朝" pitchFamily="17" charset="-128"/>
              </a:rPr>
              <a:t>必須通過点や分岐点から、解決に必要な要因が浮かび上がってくるのでは？</a:t>
            </a:r>
            <a:endParaRPr lang="en-US" altLang="ja-JP" sz="1200" dirty="0" smtClean="0">
              <a:latin typeface="ＭＳ 明朝" pitchFamily="17" charset="-128"/>
              <a:ea typeface="ＭＳ 明朝" pitchFamily="17" charset="-128"/>
            </a:endParaRPr>
          </a:p>
          <a:p>
            <a:pPr marL="82296" indent="0">
              <a:buNone/>
            </a:pPr>
            <a:endParaRPr lang="en-US" altLang="ja-JP" sz="1200"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A1260376-EEB5-4A73-9A58-E5F9A779021F}" type="slidenum">
              <a:rPr kumimoji="1" lang="ja-JP" altLang="en-US" smtClean="0"/>
              <a:pPr/>
              <a:t>10</a:t>
            </a:fld>
            <a:endParaRPr kumimoji="1" lang="ja-JP" altLang="en-US"/>
          </a:p>
        </p:txBody>
      </p:sp>
    </p:spTree>
    <p:extLst>
      <p:ext uri="{BB962C8B-B14F-4D97-AF65-F5344CB8AC3E}">
        <p14:creationId xmlns:p14="http://schemas.microsoft.com/office/powerpoint/2010/main" val="1296297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None/>
            </a:pPr>
            <a:r>
              <a:rPr lang="ja-JP" altLang="ja-JP" dirty="0" smtClean="0"/>
              <a:t>これらのことから、上下関係などの力関係の不均衡あり、自分の考えや気持ちを十分言えなくなってしまった場合、自分の中で考えたことに関する話し合いをすることができず、和解に至らない可能性があることが示唆された。</a:t>
            </a:r>
          </a:p>
          <a:p>
            <a:pPr marL="0" indent="0">
              <a:buNone/>
            </a:pPr>
            <a:r>
              <a:rPr lang="ja-JP" altLang="ja-JP" dirty="0" smtClean="0"/>
              <a:t>このような「後輩は、先輩の言うことには従わなくてはならない」といった力関係の不均衡は、</a:t>
            </a:r>
            <a:r>
              <a:rPr lang="en-US" altLang="ja-JP" dirty="0" smtClean="0"/>
              <a:t>TEM</a:t>
            </a:r>
            <a:r>
              <a:rPr lang="ja-JP" altLang="ja-JP" dirty="0" smtClean="0"/>
              <a:t>の概念のひとつである「社会的方向づけ」に該当すると考えられる。社会的方向づけとは、「成人女性は化粧をするべきである」といった、社会的な諸力によって、当事者の選択肢が狭められている場合に想定されるものである。後者のプロセスは、「後輩は、先輩の言うことには従わなくてはならない」という社会的方向づけによって、「本音を伝える」という選択肢が狭められ、不満のまま終結するプロセスに至ったともいえる。</a:t>
            </a:r>
          </a:p>
          <a:p>
            <a:pPr marL="0" indent="0">
              <a:buNone/>
            </a:pPr>
            <a:r>
              <a:rPr lang="ja-JP" altLang="ja-JP" dirty="0" smtClean="0"/>
              <a:t>このプロセスは、対人葛藤方略の諸研究における「服従」方略に該当すると考えられる。「服従」方略は、従来「相手の要求や意見に服従することで葛藤事態を解決しようとする方略」</a:t>
            </a:r>
            <a:r>
              <a:rPr lang="en-US" altLang="ja-JP" dirty="0" smtClean="0"/>
              <a:t>(</a:t>
            </a:r>
            <a:r>
              <a:rPr lang="ja-JP" altLang="ja-JP" dirty="0" smtClean="0"/>
              <a:t>加藤</a:t>
            </a:r>
            <a:r>
              <a:rPr lang="en-US" altLang="ja-JP" dirty="0" smtClean="0"/>
              <a:t>, 2003)</a:t>
            </a:r>
            <a:r>
              <a:rPr lang="ja-JP" altLang="ja-JP" dirty="0" smtClean="0"/>
              <a:t>といったように定義されてきた。本研究の結果からは、「統合」方略同様、自分の中で考えることを経験した上で、力関係の不均衡から不本意ながら相手の要求に従っている場合があることが示され、「統合」方略との共通性が示唆されたと同時に、相手との関係性によって、辿るプロセスに違いが生じることが示唆されたといえる。</a:t>
            </a:r>
            <a:r>
              <a:rPr lang="ja-JP" altLang="en-US" dirty="0" smtClean="0"/>
              <a:t>●</a:t>
            </a:r>
            <a:r>
              <a:rPr lang="ja-JP" altLang="ja-JP" dirty="0" smtClean="0"/>
              <a:t>遠矢</a:t>
            </a:r>
            <a:r>
              <a:rPr lang="en-US" altLang="ja-JP" dirty="0" smtClean="0"/>
              <a:t>(2005)</a:t>
            </a:r>
            <a:r>
              <a:rPr lang="ja-JP" altLang="ja-JP" dirty="0" smtClean="0"/>
              <a:t>の、相手と直接かかわっていない時も、相手</a:t>
            </a:r>
            <a:r>
              <a:rPr lang="ja-JP" altLang="en-US" dirty="0" smtClean="0"/>
              <a:t>に</a:t>
            </a:r>
            <a:r>
              <a:rPr lang="ja-JP" altLang="ja-JP" dirty="0" smtClean="0"/>
              <a:t>注意を払い</a:t>
            </a:r>
            <a:endParaRPr lang="en-US" altLang="ja-JP" dirty="0" smtClean="0"/>
          </a:p>
          <a:p>
            <a:pPr marL="0" indent="0">
              <a:buNone/>
            </a:pPr>
            <a:r>
              <a:rPr lang="ja-JP" altLang="en-US" dirty="0" smtClean="0"/>
              <a:t>　</a:t>
            </a:r>
            <a:r>
              <a:rPr lang="ja-JP" altLang="ja-JP" dirty="0" smtClean="0"/>
              <a:t>続けることが重要であるという指摘を支持。</a:t>
            </a:r>
          </a:p>
          <a:p>
            <a:pPr marL="0" indent="0">
              <a:buNone/>
            </a:pPr>
            <a:endParaRPr lang="ja-JP"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A1260376-EEB5-4A73-9A58-E5F9A779021F}" type="slidenum">
              <a:rPr kumimoji="1" lang="ja-JP" altLang="en-US" smtClean="0"/>
              <a:pPr/>
              <a:t>13</a:t>
            </a:fld>
            <a:endParaRPr kumimoji="1" lang="ja-JP" altLang="en-US"/>
          </a:p>
        </p:txBody>
      </p:sp>
    </p:spTree>
    <p:extLst>
      <p:ext uri="{BB962C8B-B14F-4D97-AF65-F5344CB8AC3E}">
        <p14:creationId xmlns:p14="http://schemas.microsoft.com/office/powerpoint/2010/main" val="8963247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None/>
            </a:pPr>
            <a:r>
              <a:rPr lang="ja-JP" altLang="ja-JP" dirty="0" smtClean="0"/>
              <a:t>一方で、本研究においては、相手の反応に関しては推測の域を出ず、当事者間のダイナミックなプロセスは捉えきれていない。</a:t>
            </a:r>
            <a:r>
              <a:rPr lang="en-US" altLang="ja-JP" dirty="0" smtClean="0"/>
              <a:t>TEM</a:t>
            </a:r>
            <a:r>
              <a:rPr lang="ja-JP" altLang="ja-JP" dirty="0" smtClean="0"/>
              <a:t>は、個人の人生や経験を、非可逆的な時間と共に描くことを目的とした方法論である</a:t>
            </a:r>
            <a:r>
              <a:rPr lang="en-US" altLang="ja-JP" dirty="0" smtClean="0"/>
              <a:t>(</a:t>
            </a:r>
            <a:r>
              <a:rPr lang="ja-JP" altLang="ja-JP" dirty="0" smtClean="0"/>
              <a:t>サトウ</a:t>
            </a:r>
            <a:r>
              <a:rPr lang="en-US" altLang="ja-JP" dirty="0" smtClean="0"/>
              <a:t>, 2009)</a:t>
            </a:r>
            <a:r>
              <a:rPr lang="ja-JP" altLang="ja-JP" dirty="0" smtClean="0"/>
              <a:t>であるため、と考えられる。この点に関しては、と考えられる。</a:t>
            </a:r>
          </a:p>
          <a:p>
            <a:endParaRPr kumimoji="1" lang="ja-JP" altLang="en-US" dirty="0" smtClean="0"/>
          </a:p>
          <a:p>
            <a:pPr marL="0" indent="0">
              <a:buNone/>
            </a:pPr>
            <a:r>
              <a:rPr lang="ja-JP" altLang="ja-JP" dirty="0" smtClean="0"/>
              <a:t>本研究では、時間的経過に重点を置いた質的な手法の一つである</a:t>
            </a:r>
            <a:r>
              <a:rPr lang="en-US" altLang="ja-JP" dirty="0" smtClean="0"/>
              <a:t>TEM</a:t>
            </a:r>
            <a:r>
              <a:rPr lang="ja-JP" altLang="ja-JP" dirty="0" smtClean="0"/>
              <a:t>を用いて、対人葛藤の終結までのプロセスを示した。</a:t>
            </a:r>
            <a:endParaRPr lang="en-US" altLang="ja-JP" dirty="0" smtClean="0"/>
          </a:p>
          <a:p>
            <a:pPr marL="0" indent="0">
              <a:buNone/>
            </a:pPr>
            <a:r>
              <a:rPr lang="ja-JP" altLang="ja-JP" dirty="0" smtClean="0"/>
              <a:t>その結果、</a:t>
            </a:r>
            <a:endParaRPr kumimoji="1" lang="ja-JP" altLang="en-US" dirty="0"/>
          </a:p>
        </p:txBody>
      </p:sp>
      <p:sp>
        <p:nvSpPr>
          <p:cNvPr id="4" name="スライド番号プレースホルダー 3"/>
          <p:cNvSpPr>
            <a:spLocks noGrp="1"/>
          </p:cNvSpPr>
          <p:nvPr>
            <p:ph type="sldNum" sz="quarter" idx="10"/>
          </p:nvPr>
        </p:nvSpPr>
        <p:spPr/>
        <p:txBody>
          <a:bodyPr/>
          <a:lstStyle/>
          <a:p>
            <a:fld id="{A1260376-EEB5-4A73-9A58-E5F9A779021F}" type="slidenum">
              <a:rPr kumimoji="1" lang="ja-JP" altLang="en-US" smtClean="0"/>
              <a:pPr/>
              <a:t>14</a:t>
            </a:fld>
            <a:endParaRPr kumimoji="1" lang="ja-JP" altLang="en-US"/>
          </a:p>
        </p:txBody>
      </p:sp>
    </p:spTree>
    <p:extLst>
      <p:ext uri="{BB962C8B-B14F-4D97-AF65-F5344CB8AC3E}">
        <p14:creationId xmlns:p14="http://schemas.microsoft.com/office/powerpoint/2010/main" val="11933111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1">
        <a:schemeClr val="bg1"/>
      </p:bgRef>
    </p:bg>
    <p:spTree>
      <p:nvGrpSpPr>
        <p:cNvPr id="1" name=""/>
        <p:cNvGrpSpPr/>
        <p:nvPr/>
      </p:nvGrpSpPr>
      <p:grpSpPr>
        <a:xfrm>
          <a:off x="0" y="0"/>
          <a:ext cx="0" cy="0"/>
          <a:chOff x="0" y="0"/>
          <a:chExt cx="0" cy="0"/>
        </a:xfrm>
      </p:grpSpPr>
      <p:sp>
        <p:nvSpPr>
          <p:cNvPr id="8" name="タイトル 7"/>
          <p:cNvSpPr>
            <a:spLocks noGrp="1"/>
          </p:cNvSpPr>
          <p:nvPr>
            <p:ph type="ctrTitle"/>
          </p:nvPr>
        </p:nvSpPr>
        <p:spPr>
          <a:xfrm>
            <a:off x="2286000" y="3124200"/>
            <a:ext cx="6172200" cy="1894362"/>
          </a:xfrm>
        </p:spPr>
        <p:txBody>
          <a:bodyPr/>
          <a:lstStyle>
            <a:lvl1pPr>
              <a:defRPr b="1"/>
            </a:lvl1pPr>
          </a:lstStyle>
          <a:p>
            <a:r>
              <a:rPr kumimoji="0" lang="ja-JP" altLang="en-US" smtClean="0"/>
              <a:t>マスター タイトルの書式設定</a:t>
            </a:r>
            <a:endParaRPr kumimoji="0" lang="en-US"/>
          </a:p>
        </p:txBody>
      </p:sp>
      <p:sp>
        <p:nvSpPr>
          <p:cNvPr id="9" name="サブタイトル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マスター サブタイトルの書式設定</a:t>
            </a:r>
            <a:endParaRPr kumimoji="0" lang="en-US"/>
          </a:p>
        </p:txBody>
      </p:sp>
      <p:sp>
        <p:nvSpPr>
          <p:cNvPr id="28" name="日付プレースホルダー 27"/>
          <p:cNvSpPr>
            <a:spLocks noGrp="1"/>
          </p:cNvSpPr>
          <p:nvPr>
            <p:ph type="dt" sz="half" idx="10"/>
          </p:nvPr>
        </p:nvSpPr>
        <p:spPr bwMode="auto">
          <a:xfrm rot="5400000">
            <a:off x="7764621" y="1174097"/>
            <a:ext cx="2286000" cy="381000"/>
          </a:xfrm>
        </p:spPr>
        <p:txBody>
          <a:bodyPr/>
          <a:lstStyle/>
          <a:p>
            <a:r>
              <a:rPr kumimoji="1" lang="en-US" altLang="ja-JP" smtClean="0"/>
              <a:t>2012/5/28</a:t>
            </a:r>
            <a:endParaRPr kumimoji="1" lang="ja-JP" altLang="en-US"/>
          </a:p>
        </p:txBody>
      </p:sp>
      <p:sp>
        <p:nvSpPr>
          <p:cNvPr id="17" name="フッター プレースホルダー 16"/>
          <p:cNvSpPr>
            <a:spLocks noGrp="1"/>
          </p:cNvSpPr>
          <p:nvPr>
            <p:ph type="ftr" sz="quarter" idx="11"/>
          </p:nvPr>
        </p:nvSpPr>
        <p:spPr bwMode="auto">
          <a:xfrm rot="5400000">
            <a:off x="7077269" y="4181669"/>
            <a:ext cx="3657600" cy="384048"/>
          </a:xfrm>
        </p:spPr>
        <p:txBody>
          <a:bodyPr/>
          <a:lstStyle/>
          <a:p>
            <a:endParaRPr kumimoji="1" lang="ja-JP" altLang="en-US"/>
          </a:p>
        </p:txBody>
      </p:sp>
      <p:sp>
        <p:nvSpPr>
          <p:cNvPr id="10" name="正方形/長方形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正方形/長方形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正方形/長方形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正方形/長方形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コネクタ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直線コネクタ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直線コネクタ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コネクタ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コネクタ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直線コネクタ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正方形/長方形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円/楕円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円/楕円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円/楕円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円/楕円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円/楕円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スライド番号プレースホルダー 28"/>
          <p:cNvSpPr>
            <a:spLocks noGrp="1"/>
          </p:cNvSpPr>
          <p:nvPr>
            <p:ph type="sldNum" sz="quarter" idx="12"/>
          </p:nvPr>
        </p:nvSpPr>
        <p:spPr bwMode="auto">
          <a:xfrm>
            <a:off x="1325544" y="4928702"/>
            <a:ext cx="609600" cy="517524"/>
          </a:xfrm>
        </p:spPr>
        <p:txBody>
          <a:bodyPr/>
          <a:lstStyle/>
          <a:p>
            <a:fld id="{8AAFCC80-217F-48E4-8BF3-477346CDF554}" type="slidenum">
              <a:rPr kumimoji="1" lang="ja-JP" altLang="en-US" smtClean="0"/>
              <a:pPr/>
              <a: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r>
              <a:rPr kumimoji="1" lang="en-US" altLang="ja-JP" smtClean="0"/>
              <a:t>2012/5/28</a:t>
            </a:r>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AAFCC80-217F-48E4-8BF3-477346CDF554}"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1676400" cy="5851525"/>
          </a:xfrm>
        </p:spPr>
        <p:txBody>
          <a:bodyPr vert="eaVer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r>
              <a:rPr kumimoji="1" lang="en-US" altLang="ja-JP" smtClean="0"/>
              <a:t>2012/5/28</a:t>
            </a:r>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AAFCC80-217F-48E4-8BF3-477346CDF554}"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8" name="コンテンツ プレースホルダー 7"/>
          <p:cNvSpPr>
            <a:spLocks noGrp="1"/>
          </p:cNvSpPr>
          <p:nvPr>
            <p:ph sz="quarter" idx="1"/>
          </p:nvPr>
        </p:nvSpPr>
        <p:spPr>
          <a:xfrm>
            <a:off x="457200" y="1600200"/>
            <a:ext cx="7467600" cy="4873752"/>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ー 6"/>
          <p:cNvSpPr>
            <a:spLocks noGrp="1"/>
          </p:cNvSpPr>
          <p:nvPr>
            <p:ph type="dt" sz="half" idx="14"/>
          </p:nvPr>
        </p:nvSpPr>
        <p:spPr/>
        <p:txBody>
          <a:bodyPr rtlCol="0"/>
          <a:lstStyle/>
          <a:p>
            <a:r>
              <a:rPr kumimoji="1" lang="en-US" altLang="ja-JP" smtClean="0"/>
              <a:t>2012/5/28</a:t>
            </a:r>
            <a:endParaRPr kumimoji="1" lang="ja-JP" altLang="en-US"/>
          </a:p>
        </p:txBody>
      </p:sp>
      <p:sp>
        <p:nvSpPr>
          <p:cNvPr id="9" name="スライド番号プレースホルダー 8"/>
          <p:cNvSpPr>
            <a:spLocks noGrp="1"/>
          </p:cNvSpPr>
          <p:nvPr>
            <p:ph type="sldNum" sz="quarter" idx="15"/>
          </p:nvPr>
        </p:nvSpPr>
        <p:spPr/>
        <p:txBody>
          <a:bodyPr rtlCol="0"/>
          <a:lstStyle/>
          <a:p>
            <a:fld id="{8AAFCC80-217F-48E4-8BF3-477346CDF554}" type="slidenum">
              <a:rPr kumimoji="1" lang="ja-JP" altLang="en-US" smtClean="0"/>
              <a:pPr/>
              <a:t>‹#›</a:t>
            </a:fld>
            <a:endParaRPr kumimoji="1" lang="ja-JP" altLang="en-US"/>
          </a:p>
        </p:txBody>
      </p:sp>
      <p:sp>
        <p:nvSpPr>
          <p:cNvPr id="10" name="フッター プレースホルダー 9"/>
          <p:cNvSpPr>
            <a:spLocks noGrp="1"/>
          </p:cNvSpPr>
          <p:nvPr>
            <p:ph type="ftr" sz="quarter" idx="16"/>
          </p:nvPr>
        </p:nvSpPr>
        <p:spPr/>
        <p:txBody>
          <a:bodyPr rtlCol="0"/>
          <a:lstStyle/>
          <a:p>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2286000" y="2895600"/>
            <a:ext cx="6172200" cy="2053590"/>
          </a:xfrm>
        </p:spPr>
        <p:txBody>
          <a:bodyPr/>
          <a:lstStyle>
            <a:lvl1pPr algn="l">
              <a:buNone/>
              <a:defRPr sz="3000" b="1" cap="small" baseline="0"/>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マスター テキストの書式設定</a:t>
            </a:r>
          </a:p>
        </p:txBody>
      </p:sp>
      <p:sp>
        <p:nvSpPr>
          <p:cNvPr id="4" name="日付プレースホルダー 3"/>
          <p:cNvSpPr>
            <a:spLocks noGrp="1"/>
          </p:cNvSpPr>
          <p:nvPr>
            <p:ph type="dt" sz="half" idx="10"/>
          </p:nvPr>
        </p:nvSpPr>
        <p:spPr bwMode="auto">
          <a:xfrm rot="5400000">
            <a:off x="7763256" y="1170432"/>
            <a:ext cx="2286000" cy="381000"/>
          </a:xfrm>
        </p:spPr>
        <p:txBody>
          <a:bodyPr/>
          <a:lstStyle/>
          <a:p>
            <a:r>
              <a:rPr kumimoji="1" lang="en-US" altLang="ja-JP" smtClean="0"/>
              <a:t>2012/5/28</a:t>
            </a:r>
            <a:endParaRPr kumimoji="1" lang="ja-JP" altLang="en-US"/>
          </a:p>
        </p:txBody>
      </p:sp>
      <p:sp>
        <p:nvSpPr>
          <p:cNvPr id="5" name="フッター プレースホルダー 4"/>
          <p:cNvSpPr>
            <a:spLocks noGrp="1"/>
          </p:cNvSpPr>
          <p:nvPr>
            <p:ph type="ftr" sz="quarter" idx="11"/>
          </p:nvPr>
        </p:nvSpPr>
        <p:spPr bwMode="auto">
          <a:xfrm rot="5400000">
            <a:off x="7077456" y="4178808"/>
            <a:ext cx="3657600" cy="384048"/>
          </a:xfrm>
        </p:spPr>
        <p:txBody>
          <a:bodyPr/>
          <a:lstStyle/>
          <a:p>
            <a:endParaRPr kumimoji="1" lang="ja-JP" altLang="en-US"/>
          </a:p>
        </p:txBody>
      </p:sp>
      <p:sp>
        <p:nvSpPr>
          <p:cNvPr id="9" name="正方形/長方形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正方形/長方形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コネクタ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直線コネクタ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コネクタ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コネクタ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直線コネクタ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正方形/長方形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円/楕円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円/楕円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円/楕円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円/楕円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円/楕円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直線コネクタ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スライド番号プレースホルダー 5"/>
          <p:cNvSpPr>
            <a:spLocks noGrp="1"/>
          </p:cNvSpPr>
          <p:nvPr>
            <p:ph type="sldNum" sz="quarter" idx="12"/>
          </p:nvPr>
        </p:nvSpPr>
        <p:spPr bwMode="auto">
          <a:xfrm>
            <a:off x="1340616" y="4928702"/>
            <a:ext cx="609600" cy="517524"/>
          </a:xfrm>
        </p:spPr>
        <p:txBody>
          <a:bodyPr/>
          <a:lstStyle/>
          <a:p>
            <a:fld id="{8AAFCC80-217F-48E4-8BF3-477346CDF554}" type="slidenum">
              <a:rPr kumimoji="1" lang="ja-JP" altLang="en-US" smtClean="0"/>
              <a:pPr/>
              <a: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5" name="日付プレースホルダー 4"/>
          <p:cNvSpPr>
            <a:spLocks noGrp="1"/>
          </p:cNvSpPr>
          <p:nvPr>
            <p:ph type="dt" sz="half" idx="10"/>
          </p:nvPr>
        </p:nvSpPr>
        <p:spPr/>
        <p:txBody>
          <a:bodyPr/>
          <a:lstStyle/>
          <a:p>
            <a:r>
              <a:rPr kumimoji="1" lang="en-US" altLang="ja-JP" smtClean="0"/>
              <a:t>2012/5/28</a:t>
            </a:r>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AAFCC80-217F-48E4-8BF3-477346CDF554}" type="slidenum">
              <a:rPr kumimoji="1" lang="ja-JP" altLang="en-US" smtClean="0"/>
              <a:pPr/>
              <a:t>‹#›</a:t>
            </a:fld>
            <a:endParaRPr kumimoji="1" lang="ja-JP" altLang="en-US"/>
          </a:p>
        </p:txBody>
      </p:sp>
      <p:sp>
        <p:nvSpPr>
          <p:cNvPr id="9" name="コンテンツ プレースホルダー 8"/>
          <p:cNvSpPr>
            <a:spLocks noGrp="1"/>
          </p:cNvSpPr>
          <p:nvPr>
            <p:ph sz="quarter" idx="1"/>
          </p:nvPr>
        </p:nvSpPr>
        <p:spPr>
          <a:xfrm>
            <a:off x="457200" y="1600200"/>
            <a:ext cx="3657600" cy="45720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 name="コンテンツ プレースホルダー 10"/>
          <p:cNvSpPr>
            <a:spLocks noGrp="1"/>
          </p:cNvSpPr>
          <p:nvPr>
            <p:ph sz="quarter" idx="2"/>
          </p:nvPr>
        </p:nvSpPr>
        <p:spPr>
          <a:xfrm>
            <a:off x="4270248" y="1600200"/>
            <a:ext cx="3657600" cy="45720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7543800" cy="1143000"/>
          </a:xfrm>
        </p:spPr>
        <p:txBody>
          <a:bodyPr anchor="b"/>
          <a:lstStyle>
            <a:lvl1pPr>
              <a:defRPr/>
            </a:lvl1pPr>
          </a:lstStyle>
          <a:p>
            <a:r>
              <a:rPr kumimoji="0" lang="ja-JP" altLang="en-US" smtClean="0"/>
              <a:t>マスター タイトルの書式設定</a:t>
            </a:r>
            <a:endParaRPr kumimoji="0" lang="en-US"/>
          </a:p>
        </p:txBody>
      </p:sp>
      <p:sp>
        <p:nvSpPr>
          <p:cNvPr id="7" name="日付プレースホルダー 6"/>
          <p:cNvSpPr>
            <a:spLocks noGrp="1"/>
          </p:cNvSpPr>
          <p:nvPr>
            <p:ph type="dt" sz="half" idx="10"/>
          </p:nvPr>
        </p:nvSpPr>
        <p:spPr/>
        <p:txBody>
          <a:bodyPr/>
          <a:lstStyle/>
          <a:p>
            <a:r>
              <a:rPr kumimoji="1" lang="en-US" altLang="ja-JP" smtClean="0"/>
              <a:t>2012/5/28</a:t>
            </a:r>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AAFCC80-217F-48E4-8BF3-477346CDF554}" type="slidenum">
              <a:rPr kumimoji="1" lang="ja-JP" altLang="en-US" smtClean="0"/>
              <a:pPr/>
              <a:t>‹#›</a:t>
            </a:fld>
            <a:endParaRPr kumimoji="1" lang="ja-JP" altLang="en-US"/>
          </a:p>
        </p:txBody>
      </p:sp>
      <p:sp>
        <p:nvSpPr>
          <p:cNvPr id="11" name="コンテンツ プレースホルダー 10"/>
          <p:cNvSpPr>
            <a:spLocks noGrp="1"/>
          </p:cNvSpPr>
          <p:nvPr>
            <p:ph sz="quarter" idx="2"/>
          </p:nvPr>
        </p:nvSpPr>
        <p:spPr>
          <a:xfrm>
            <a:off x="457200" y="2362200"/>
            <a:ext cx="3657600" cy="38862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ー 12"/>
          <p:cNvSpPr>
            <a:spLocks noGrp="1"/>
          </p:cNvSpPr>
          <p:nvPr>
            <p:ph sz="quarter" idx="4"/>
          </p:nvPr>
        </p:nvSpPr>
        <p:spPr>
          <a:xfrm>
            <a:off x="4371975" y="2362200"/>
            <a:ext cx="3657600" cy="38862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2" name="テキスト プレースホルダー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ja-JP" altLang="en-US" smtClean="0"/>
              <a:t>マスター テキストの書式設定</a:t>
            </a:r>
          </a:p>
        </p:txBody>
      </p:sp>
      <p:sp>
        <p:nvSpPr>
          <p:cNvPr id="14" name="テキスト プレースホルダー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ja-JP" altLang="en-US" smtClean="0"/>
              <a:t>マスター テキストの書式設定</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6" name="日付プレースホルダー 5"/>
          <p:cNvSpPr>
            <a:spLocks noGrp="1"/>
          </p:cNvSpPr>
          <p:nvPr>
            <p:ph type="dt" sz="half" idx="10"/>
          </p:nvPr>
        </p:nvSpPr>
        <p:spPr/>
        <p:txBody>
          <a:bodyPr rtlCol="0"/>
          <a:lstStyle/>
          <a:p>
            <a:r>
              <a:rPr kumimoji="1" lang="en-US" altLang="ja-JP" smtClean="0"/>
              <a:t>2012/5/28</a:t>
            </a:r>
            <a:endParaRPr kumimoji="1" lang="ja-JP" altLang="en-US"/>
          </a:p>
        </p:txBody>
      </p:sp>
      <p:sp>
        <p:nvSpPr>
          <p:cNvPr id="7" name="スライド番号プレースホルダー 6"/>
          <p:cNvSpPr>
            <a:spLocks noGrp="1"/>
          </p:cNvSpPr>
          <p:nvPr>
            <p:ph type="sldNum" sz="quarter" idx="11"/>
          </p:nvPr>
        </p:nvSpPr>
        <p:spPr/>
        <p:txBody>
          <a:bodyPr rtlCol="0"/>
          <a:lstStyle/>
          <a:p>
            <a:fld id="{8AAFCC80-217F-48E4-8BF3-477346CDF554}" type="slidenum">
              <a:rPr kumimoji="1" lang="ja-JP" altLang="en-US" smtClean="0"/>
              <a:pPr/>
              <a:t>‹#›</a:t>
            </a:fld>
            <a:endParaRPr kumimoji="1" lang="ja-JP" altLang="en-US"/>
          </a:p>
        </p:txBody>
      </p:sp>
      <p:sp>
        <p:nvSpPr>
          <p:cNvPr id="8" name="フッター プレースホルダー 7"/>
          <p:cNvSpPr>
            <a:spLocks noGrp="1"/>
          </p:cNvSpPr>
          <p:nvPr>
            <p:ph type="ftr" sz="quarter" idx="12"/>
          </p:nvPr>
        </p:nvSpPr>
        <p:spPr/>
        <p:txBody>
          <a:bodyPr rtlCol="0"/>
          <a:lstStyle/>
          <a:p>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kumimoji="1" lang="en-US" altLang="ja-JP" smtClean="0"/>
              <a:t>2012/5/28</a:t>
            </a:r>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AAFCC80-217F-48E4-8BF3-477346CDF554}"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bg>
      <p:bgRef idx="1001">
        <a:schemeClr val="bg1"/>
      </p:bgRef>
    </p:bg>
    <p:spTree>
      <p:nvGrpSpPr>
        <p:cNvPr id="1" name=""/>
        <p:cNvGrpSpPr/>
        <p:nvPr/>
      </p:nvGrpSpPr>
      <p:grpSpPr>
        <a:xfrm>
          <a:off x="0" y="0"/>
          <a:ext cx="0" cy="0"/>
          <a:chOff x="0" y="0"/>
          <a:chExt cx="0" cy="0"/>
        </a:xfrm>
      </p:grpSpPr>
      <p:sp>
        <p:nvSpPr>
          <p:cNvPr id="10" name="直線コネクタ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タイトル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マスター テキストの書式設定</a:t>
            </a:r>
          </a:p>
        </p:txBody>
      </p:sp>
      <p:sp>
        <p:nvSpPr>
          <p:cNvPr id="8" name="直線コネクタ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直線コネクタ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直線コネクタ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正方形/長方形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コネクタ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円/楕円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コンテンツ プレースホルダー 17"/>
          <p:cNvSpPr>
            <a:spLocks noGrp="1"/>
          </p:cNvSpPr>
          <p:nvPr>
            <p:ph sz="quarter" idx="1"/>
          </p:nvPr>
        </p:nvSpPr>
        <p:spPr>
          <a:xfrm>
            <a:off x="304800" y="274320"/>
            <a:ext cx="5638800" cy="6327648"/>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1" name="日付プレースホルダー 20"/>
          <p:cNvSpPr>
            <a:spLocks noGrp="1"/>
          </p:cNvSpPr>
          <p:nvPr>
            <p:ph type="dt" sz="half" idx="14"/>
          </p:nvPr>
        </p:nvSpPr>
        <p:spPr/>
        <p:txBody>
          <a:bodyPr rtlCol="0"/>
          <a:lstStyle/>
          <a:p>
            <a:r>
              <a:rPr kumimoji="1" lang="en-US" altLang="ja-JP" smtClean="0"/>
              <a:t>2012/5/28</a:t>
            </a:r>
            <a:endParaRPr kumimoji="1" lang="ja-JP" altLang="en-US"/>
          </a:p>
        </p:txBody>
      </p:sp>
      <p:sp>
        <p:nvSpPr>
          <p:cNvPr id="22" name="スライド番号プレースホルダー 21"/>
          <p:cNvSpPr>
            <a:spLocks noGrp="1"/>
          </p:cNvSpPr>
          <p:nvPr>
            <p:ph type="sldNum" sz="quarter" idx="15"/>
          </p:nvPr>
        </p:nvSpPr>
        <p:spPr/>
        <p:txBody>
          <a:bodyPr rtlCol="0"/>
          <a:lstStyle/>
          <a:p>
            <a:fld id="{8AAFCC80-217F-48E4-8BF3-477346CDF554}" type="slidenum">
              <a:rPr kumimoji="1" lang="ja-JP" altLang="en-US" smtClean="0"/>
              <a:pPr/>
              <a:t>‹#›</a:t>
            </a:fld>
            <a:endParaRPr kumimoji="1" lang="ja-JP" altLang="en-US"/>
          </a:p>
        </p:txBody>
      </p:sp>
      <p:sp>
        <p:nvSpPr>
          <p:cNvPr id="23" name="フッター プレースホルダー 22"/>
          <p:cNvSpPr>
            <a:spLocks noGrp="1"/>
          </p:cNvSpPr>
          <p:nvPr>
            <p:ph type="ftr" sz="quarter" idx="16"/>
          </p:nvPr>
        </p:nvSpPr>
        <p:spPr/>
        <p:txBody>
          <a:bodyPr rtlCol="0"/>
          <a:lstStyle/>
          <a:p>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9" name="直線コネクタ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円/楕円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タイトル 1"/>
          <p:cNvSpPr>
            <a:spLocks noGrp="1"/>
          </p:cNvSpPr>
          <p:nvPr>
            <p:ph type="title"/>
          </p:nvPr>
        </p:nvSpPr>
        <p:spPr>
          <a:xfrm rot="5400000">
            <a:off x="3350133" y="3200400"/>
            <a:ext cx="6309360" cy="457200"/>
          </a:xfrm>
        </p:spPr>
        <p:txBody>
          <a:bodyPr anchor="b"/>
          <a:lstStyle>
            <a:lvl1pPr algn="l">
              <a:buNone/>
              <a:defRPr sz="2000" b="1"/>
            </a:lvl1pPr>
          </a:lstStyle>
          <a:p>
            <a:r>
              <a:rPr kumimoji="0" lang="ja-JP" altLang="en-US" smtClean="0"/>
              <a:t>マスター タイトルの書式設定</a:t>
            </a:r>
            <a:endParaRPr kumimoji="0" lang="en-US"/>
          </a:p>
        </p:txBody>
      </p:sp>
      <p:sp>
        <p:nvSpPr>
          <p:cNvPr id="3" name="図プレースホルダー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ja-JP" altLang="en-US" smtClean="0"/>
              <a:t>アイコンをクリックして図を追加</a:t>
            </a:r>
            <a:endParaRPr kumimoji="0" lang="en-US" dirty="0"/>
          </a:p>
        </p:txBody>
      </p:sp>
      <p:sp>
        <p:nvSpPr>
          <p:cNvPr id="4" name="テキスト プレースホルダー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ja-JP" altLang="en-US" smtClean="0"/>
              <a:t>マスター テキストの書式設定</a:t>
            </a:r>
          </a:p>
        </p:txBody>
      </p:sp>
      <p:sp>
        <p:nvSpPr>
          <p:cNvPr id="10" name="直線コネクタ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正方形/長方形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直線コネクタ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直線コネクタ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直線コネクタ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日付プレースホルダー 16"/>
          <p:cNvSpPr>
            <a:spLocks noGrp="1"/>
          </p:cNvSpPr>
          <p:nvPr>
            <p:ph type="dt" sz="half" idx="10"/>
          </p:nvPr>
        </p:nvSpPr>
        <p:spPr/>
        <p:txBody>
          <a:bodyPr rtlCol="0"/>
          <a:lstStyle/>
          <a:p>
            <a:r>
              <a:rPr kumimoji="1" lang="en-US" altLang="ja-JP" smtClean="0"/>
              <a:t>2012/5/28</a:t>
            </a:r>
            <a:endParaRPr kumimoji="1" lang="ja-JP" altLang="en-US"/>
          </a:p>
        </p:txBody>
      </p:sp>
      <p:sp>
        <p:nvSpPr>
          <p:cNvPr id="18" name="スライド番号プレースホルダー 17"/>
          <p:cNvSpPr>
            <a:spLocks noGrp="1"/>
          </p:cNvSpPr>
          <p:nvPr>
            <p:ph type="sldNum" sz="quarter" idx="11"/>
          </p:nvPr>
        </p:nvSpPr>
        <p:spPr/>
        <p:txBody>
          <a:bodyPr rtlCol="0"/>
          <a:lstStyle/>
          <a:p>
            <a:fld id="{8AAFCC80-217F-48E4-8BF3-477346CDF554}" type="slidenum">
              <a:rPr kumimoji="1" lang="ja-JP" altLang="en-US" smtClean="0"/>
              <a:pPr/>
              <a:t>‹#›</a:t>
            </a:fld>
            <a:endParaRPr kumimoji="1" lang="ja-JP" altLang="en-US"/>
          </a:p>
        </p:txBody>
      </p:sp>
      <p:sp>
        <p:nvSpPr>
          <p:cNvPr id="21" name="フッター プレースホルダー 20"/>
          <p:cNvSpPr>
            <a:spLocks noGrp="1"/>
          </p:cNvSpPr>
          <p:nvPr>
            <p:ph type="ftr" sz="quarter" idx="12"/>
          </p:nvPr>
        </p:nvSpPr>
        <p:spPr/>
        <p:txBody>
          <a:bodyPr rtlCol="0"/>
          <a:lstStyle/>
          <a:p>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直線コネクタ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タイトル プレースホルダー 21"/>
          <p:cNvSpPr>
            <a:spLocks noGrp="1"/>
          </p:cNvSpPr>
          <p:nvPr>
            <p:ph type="title"/>
          </p:nvPr>
        </p:nvSpPr>
        <p:spPr>
          <a:xfrm>
            <a:off x="457200" y="274638"/>
            <a:ext cx="7467600" cy="1143000"/>
          </a:xfrm>
          <a:prstGeom prst="rect">
            <a:avLst/>
          </a:prstGeom>
        </p:spPr>
        <p:txBody>
          <a:bodyPr vert="horz" anchor="b">
            <a:normAutofit/>
          </a:bodyPr>
          <a:lstStyle/>
          <a:p>
            <a:r>
              <a:rPr kumimoji="0" lang="ja-JP" altLang="en-US" smtClean="0"/>
              <a:t>マスター タイトルの書式設定</a:t>
            </a:r>
            <a:endParaRPr kumimoji="0" lang="en-US"/>
          </a:p>
        </p:txBody>
      </p:sp>
      <p:sp>
        <p:nvSpPr>
          <p:cNvPr id="13" name="テキスト プレースホルダー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ー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r>
              <a:rPr kumimoji="1" lang="en-US" altLang="ja-JP" smtClean="0"/>
              <a:t>2012/5/28</a:t>
            </a:r>
            <a:endParaRPr kumimoji="1" lang="ja-JP" altLang="en-US"/>
          </a:p>
        </p:txBody>
      </p:sp>
      <p:sp>
        <p:nvSpPr>
          <p:cNvPr id="3" name="フッター プレースホルダー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kumimoji="1" lang="ja-JP" altLang="en-US"/>
          </a:p>
        </p:txBody>
      </p:sp>
      <p:sp>
        <p:nvSpPr>
          <p:cNvPr id="7" name="直線コネクタ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直線コネクタ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正方形/長方形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コネクタ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円/楕円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スライド番号プレースホルダー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8AAFCC80-217F-48E4-8BF3-477346CDF554}"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hdr="0"/>
  <p:txStyles>
    <p:titleStyle>
      <a:lvl1pPr algn="l" rtl="0" eaLnBrk="1" latinLnBrk="0" hangingPunct="1">
        <a:spcBef>
          <a:spcPct val="0"/>
        </a:spcBef>
        <a:buNone/>
        <a:defRPr kumimoji="1"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1"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1"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1"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1"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1"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1"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1"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1"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1" sz="1400" kern="1200" baseline="0">
          <a:solidFill>
            <a:schemeClr val="tx2"/>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k2.dion.ne.jp/~kokoro/TEM/whatistem.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971600" y="692696"/>
            <a:ext cx="7772400" cy="3456383"/>
          </a:xfrm>
        </p:spPr>
        <p:txBody>
          <a:bodyPr>
            <a:normAutofit/>
          </a:bodyPr>
          <a:lstStyle/>
          <a:p>
            <a:pPr algn="ctr"/>
            <a:r>
              <a:rPr lang="ja-JP" altLang="ja-JP" sz="4000" dirty="0"/>
              <a:t>大学生の友人関係に</a:t>
            </a:r>
            <a:r>
              <a:rPr lang="ja-JP" altLang="ja-JP" sz="4000" dirty="0" smtClean="0"/>
              <a:t>おける</a:t>
            </a:r>
            <a:r>
              <a:rPr lang="en-US" altLang="ja-JP" sz="4000" dirty="0" smtClean="0"/>
              <a:t/>
            </a:r>
            <a:br>
              <a:rPr lang="en-US" altLang="ja-JP" sz="4000" dirty="0" smtClean="0"/>
            </a:br>
            <a:r>
              <a:rPr lang="ja-JP" altLang="ja-JP" sz="4000" dirty="0" smtClean="0"/>
              <a:t>対人</a:t>
            </a:r>
            <a:r>
              <a:rPr lang="ja-JP" altLang="ja-JP" sz="4000" dirty="0"/>
              <a:t>葛藤の終結までのプロセス</a:t>
            </a:r>
            <a:br>
              <a:rPr lang="ja-JP" altLang="ja-JP" sz="4000" dirty="0"/>
            </a:br>
            <a:r>
              <a:rPr lang="en-US" altLang="ja-JP" sz="4000" dirty="0"/>
              <a:t>―</a:t>
            </a:r>
            <a:r>
              <a:rPr lang="ja-JP" altLang="ja-JP" sz="4000" dirty="0"/>
              <a:t>複線径路・等至性</a:t>
            </a:r>
            <a:r>
              <a:rPr lang="ja-JP" altLang="ja-JP" sz="4000" dirty="0" smtClean="0"/>
              <a:t>モデル</a:t>
            </a:r>
            <a:r>
              <a:rPr lang="en-US" altLang="ja-JP" sz="4000" dirty="0" smtClean="0"/>
              <a:t/>
            </a:r>
            <a:br>
              <a:rPr lang="en-US" altLang="ja-JP" sz="4000" dirty="0" smtClean="0"/>
            </a:br>
            <a:r>
              <a:rPr lang="ja-JP" altLang="ja-JP" sz="4000" dirty="0" smtClean="0"/>
              <a:t>に</a:t>
            </a:r>
            <a:r>
              <a:rPr lang="ja-JP" altLang="ja-JP" sz="4000" dirty="0"/>
              <a:t>基づいて</a:t>
            </a:r>
            <a:r>
              <a:rPr lang="en-US" altLang="ja-JP" sz="4000" dirty="0"/>
              <a:t>―</a:t>
            </a:r>
            <a:endParaRPr lang="ja-JP" altLang="ja-JP" sz="4000" dirty="0"/>
          </a:p>
        </p:txBody>
      </p:sp>
      <p:sp>
        <p:nvSpPr>
          <p:cNvPr id="6" name="日付プレースホルダー 5"/>
          <p:cNvSpPr>
            <a:spLocks noGrp="1"/>
          </p:cNvSpPr>
          <p:nvPr>
            <p:ph type="dt" sz="half" idx="10"/>
          </p:nvPr>
        </p:nvSpPr>
        <p:spPr>
          <a:xfrm>
            <a:off x="5724128" y="260648"/>
            <a:ext cx="3069704" cy="476250"/>
          </a:xfrm>
        </p:spPr>
        <p:txBody>
          <a:bodyPr/>
          <a:lstStyle/>
          <a:p>
            <a:r>
              <a:rPr kumimoji="1" lang="en-US" altLang="ja-JP" sz="1400" dirty="0" smtClean="0">
                <a:solidFill>
                  <a:schemeClr val="tx1"/>
                </a:solidFill>
                <a:latin typeface="Centaur" pitchFamily="18" charset="0"/>
                <a:ea typeface="ＭＳ 明朝" pitchFamily="17" charset="-128"/>
              </a:rPr>
              <a:t>2012/9/23</a:t>
            </a:r>
            <a:r>
              <a:rPr kumimoji="1" lang="ja-JP" altLang="en-US" sz="1400" dirty="0" smtClean="0">
                <a:solidFill>
                  <a:schemeClr val="tx1"/>
                </a:solidFill>
                <a:latin typeface="Centaur" pitchFamily="18" charset="0"/>
                <a:ea typeface="ＭＳ 明朝" pitchFamily="17" charset="-128"/>
              </a:rPr>
              <a:t>　～　於</a:t>
            </a:r>
            <a:endParaRPr kumimoji="1" lang="en-US" altLang="ja-JP" sz="1400" dirty="0" smtClean="0">
              <a:solidFill>
                <a:schemeClr val="tx1"/>
              </a:solidFill>
              <a:latin typeface="Centaur" pitchFamily="18" charset="0"/>
              <a:ea typeface="ＭＳ 明朝" pitchFamily="17" charset="-128"/>
            </a:endParaRPr>
          </a:p>
          <a:p>
            <a:r>
              <a:rPr kumimoji="1" lang="ja-JP" altLang="en-US" sz="1100" dirty="0" smtClean="0">
                <a:solidFill>
                  <a:schemeClr val="tx1"/>
                </a:solidFill>
                <a:latin typeface="Centaur" pitchFamily="18" charset="0"/>
                <a:ea typeface="ＭＳ 明朝" pitchFamily="17" charset="-128"/>
              </a:rPr>
              <a:t>日本</a:t>
            </a:r>
            <a:r>
              <a:rPr kumimoji="1" lang="ja-JP" altLang="en-US" sz="1100" dirty="0">
                <a:solidFill>
                  <a:schemeClr val="tx1"/>
                </a:solidFill>
                <a:latin typeface="Centaur" pitchFamily="18" charset="0"/>
                <a:ea typeface="ＭＳ 明朝" pitchFamily="17" charset="-128"/>
              </a:rPr>
              <a:t>応用心理</a:t>
            </a:r>
            <a:r>
              <a:rPr kumimoji="1" lang="ja-JP" altLang="en-US" sz="1100" dirty="0" smtClean="0">
                <a:solidFill>
                  <a:schemeClr val="tx1"/>
                </a:solidFill>
                <a:latin typeface="Centaur" pitchFamily="18" charset="0"/>
                <a:ea typeface="ＭＳ 明朝" pitchFamily="17" charset="-128"/>
              </a:rPr>
              <a:t>学会第</a:t>
            </a:r>
            <a:r>
              <a:rPr kumimoji="1" lang="en-US" altLang="ja-JP" sz="1100" dirty="0" smtClean="0">
                <a:solidFill>
                  <a:schemeClr val="tx1"/>
                </a:solidFill>
                <a:latin typeface="Centaur" pitchFamily="18" charset="0"/>
                <a:ea typeface="ＭＳ 明朝" pitchFamily="17" charset="-128"/>
              </a:rPr>
              <a:t>79</a:t>
            </a:r>
            <a:r>
              <a:rPr kumimoji="1" lang="ja-JP" altLang="en-US" sz="1100" dirty="0" smtClean="0">
                <a:solidFill>
                  <a:schemeClr val="tx1"/>
                </a:solidFill>
                <a:latin typeface="Centaur" pitchFamily="18" charset="0"/>
                <a:ea typeface="ＭＳ 明朝" pitchFamily="17" charset="-128"/>
              </a:rPr>
              <a:t>回大会ポスター発表</a:t>
            </a:r>
            <a:endParaRPr kumimoji="1" lang="ja-JP" altLang="en-US" sz="1100" dirty="0">
              <a:solidFill>
                <a:schemeClr val="tx1"/>
              </a:solidFill>
              <a:latin typeface="Centaur" pitchFamily="18" charset="0"/>
              <a:ea typeface="ＭＳ 明朝" pitchFamily="17" charset="-128"/>
            </a:endParaRPr>
          </a:p>
        </p:txBody>
      </p:sp>
      <p:sp>
        <p:nvSpPr>
          <p:cNvPr id="7" name="フッター プレースホルダー 6"/>
          <p:cNvSpPr>
            <a:spLocks noGrp="1"/>
          </p:cNvSpPr>
          <p:nvPr>
            <p:ph type="ftr" sz="quarter" idx="11"/>
          </p:nvPr>
        </p:nvSpPr>
        <p:spPr>
          <a:xfrm>
            <a:off x="4211960" y="6093296"/>
            <a:ext cx="4752528" cy="688504"/>
          </a:xfrm>
        </p:spPr>
        <p:txBody>
          <a:bodyPr/>
          <a:lstStyle/>
          <a:p>
            <a:r>
              <a:rPr kumimoji="1" lang="ja-JP" altLang="en-US" sz="2000" dirty="0" smtClean="0">
                <a:solidFill>
                  <a:schemeClr val="tx1"/>
                </a:solidFill>
              </a:rPr>
              <a:t>連絡先：</a:t>
            </a:r>
            <a:r>
              <a:rPr kumimoji="1" lang="en-US" altLang="ja-JP" sz="2000" dirty="0" smtClean="0">
                <a:solidFill>
                  <a:schemeClr val="tx1"/>
                </a:solidFill>
              </a:rPr>
              <a:t>hisashiokamoto.trb@gmail.com</a:t>
            </a:r>
            <a:endParaRPr kumimoji="1" lang="ja-JP" altLang="en-US" sz="2000" dirty="0">
              <a:solidFill>
                <a:schemeClr val="tx1"/>
              </a:solidFill>
            </a:endParaRPr>
          </a:p>
        </p:txBody>
      </p:sp>
      <p:sp>
        <p:nvSpPr>
          <p:cNvPr id="8" name="スライド番号プレースホルダー 7"/>
          <p:cNvSpPr>
            <a:spLocks noGrp="1"/>
          </p:cNvSpPr>
          <p:nvPr>
            <p:ph type="sldNum" sz="quarter" idx="12"/>
          </p:nvPr>
        </p:nvSpPr>
        <p:spPr/>
        <p:txBody>
          <a:bodyPr/>
          <a:lstStyle/>
          <a:p>
            <a:fld id="{8AAFCC80-217F-48E4-8BF3-477346CDF554}" type="slidenum">
              <a:rPr kumimoji="1" lang="ja-JP" altLang="en-US" smtClean="0"/>
              <a:pPr/>
              <a:t>1</a:t>
            </a:fld>
            <a:endParaRPr kumimoji="1" lang="ja-JP" altLang="en-US" dirty="0"/>
          </a:p>
        </p:txBody>
      </p:sp>
      <p:sp>
        <p:nvSpPr>
          <p:cNvPr id="5" name="テキスト ボックス 4"/>
          <p:cNvSpPr txBox="1"/>
          <p:nvPr/>
        </p:nvSpPr>
        <p:spPr>
          <a:xfrm>
            <a:off x="1475656" y="4890638"/>
            <a:ext cx="7056784" cy="954107"/>
          </a:xfrm>
          <a:prstGeom prst="rect">
            <a:avLst/>
          </a:prstGeom>
          <a:noFill/>
        </p:spPr>
        <p:txBody>
          <a:bodyPr wrap="square" rtlCol="0">
            <a:spAutoFit/>
          </a:bodyPr>
          <a:lstStyle/>
          <a:p>
            <a:pPr algn="ctr"/>
            <a:r>
              <a:rPr kumimoji="1" lang="ja-JP" altLang="en-US" sz="2800" dirty="0" smtClean="0">
                <a:latin typeface="ＭＳ 明朝" pitchFamily="17" charset="-128"/>
                <a:ea typeface="ＭＳ 明朝" pitchFamily="17" charset="-128"/>
              </a:rPr>
              <a:t>明治学院大学大学院</a:t>
            </a:r>
            <a:endParaRPr lang="en-US" altLang="ja-JP" sz="2800" dirty="0">
              <a:latin typeface="ＭＳ 明朝" pitchFamily="17" charset="-128"/>
              <a:ea typeface="ＭＳ 明朝" pitchFamily="17" charset="-128"/>
            </a:endParaRPr>
          </a:p>
          <a:p>
            <a:pPr algn="ctr"/>
            <a:r>
              <a:rPr kumimoji="1" lang="ja-JP" altLang="en-US" sz="2800" dirty="0" smtClean="0">
                <a:latin typeface="ＭＳ 明朝" pitchFamily="17" charset="-128"/>
                <a:ea typeface="ＭＳ 明朝" pitchFamily="17" charset="-128"/>
              </a:rPr>
              <a:t>岡本　悠・いとうたけひこ・井上孝代</a:t>
            </a:r>
            <a:endParaRPr kumimoji="1" lang="ja-JP" altLang="en-US" sz="2800" dirty="0">
              <a:latin typeface="ＭＳ 明朝" pitchFamily="17" charset="-128"/>
              <a:ea typeface="ＭＳ 明朝" pitchFamily="17" charset="-128"/>
            </a:endParaRPr>
          </a:p>
        </p:txBody>
      </p:sp>
    </p:spTree>
    <p:extLst>
      <p:ext uri="{BB962C8B-B14F-4D97-AF65-F5344CB8AC3E}">
        <p14:creationId xmlns:p14="http://schemas.microsoft.com/office/powerpoint/2010/main" val="2917932168"/>
      </p:ext>
    </p:extLst>
  </p:cSld>
  <p:clrMapOvr>
    <a:masterClrMapping/>
  </p:clrMapOvr>
  <mc:AlternateContent xmlns:mc="http://schemas.openxmlformats.org/markup-compatibility/2006" xmlns:p14="http://schemas.microsoft.com/office/powerpoint/2010/main">
    <mc:Choice Requires="p14">
      <p:transition p14:dur="10" advTm="25002"/>
    </mc:Choice>
    <mc:Fallback xmlns="">
      <p:transition advTm="25002"/>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18256"/>
            <a:ext cx="8826184" cy="998984"/>
          </a:xfrm>
        </p:spPr>
        <p:txBody>
          <a:bodyPr>
            <a:normAutofit fontScale="90000"/>
          </a:bodyPr>
          <a:lstStyle/>
          <a:p>
            <a:pPr algn="ctr"/>
            <a:r>
              <a:rPr lang="ja-JP" altLang="en-US" sz="3600" dirty="0" smtClean="0">
                <a:latin typeface="ＭＳ 明朝" pitchFamily="17" charset="-128"/>
                <a:ea typeface="ＭＳ 明朝" pitchFamily="17" charset="-128"/>
              </a:rPr>
              <a:t>複線径路･等</a:t>
            </a:r>
            <a:r>
              <a:rPr lang="ja-JP" altLang="en-US" sz="3600" dirty="0">
                <a:latin typeface="ＭＳ 明朝" pitchFamily="17" charset="-128"/>
                <a:ea typeface="ＭＳ 明朝" pitchFamily="17" charset="-128"/>
              </a:rPr>
              <a:t>至性</a:t>
            </a:r>
            <a:r>
              <a:rPr lang="ja-JP" altLang="en-US" sz="3600" dirty="0" smtClean="0">
                <a:latin typeface="ＭＳ 明朝" pitchFamily="17" charset="-128"/>
                <a:ea typeface="ＭＳ 明朝" pitchFamily="17" charset="-128"/>
              </a:rPr>
              <a:t>モデル</a:t>
            </a:r>
            <a:r>
              <a:rPr lang="en-US" altLang="ja-JP" sz="3600" dirty="0" smtClean="0">
                <a:latin typeface="ＭＳ 明朝" pitchFamily="17" charset="-128"/>
                <a:ea typeface="ＭＳ 明朝" pitchFamily="17" charset="-128"/>
              </a:rPr>
              <a:t/>
            </a:r>
            <a:br>
              <a:rPr lang="en-US" altLang="ja-JP" sz="3600" dirty="0" smtClean="0">
                <a:latin typeface="ＭＳ 明朝" pitchFamily="17" charset="-128"/>
                <a:ea typeface="ＭＳ 明朝" pitchFamily="17" charset="-128"/>
              </a:rPr>
            </a:br>
            <a:r>
              <a:rPr lang="en-US" altLang="ja-JP" sz="2000" dirty="0" smtClean="0">
                <a:latin typeface="ＭＳ 明朝" pitchFamily="17" charset="-128"/>
                <a:ea typeface="ＭＳ 明朝" pitchFamily="17" charset="-128"/>
              </a:rPr>
              <a:t>(</a:t>
            </a:r>
            <a:r>
              <a:rPr lang="en-US" altLang="ja-JP" sz="2000" dirty="0" smtClean="0">
                <a:latin typeface="Centaur" pitchFamily="18" charset="0"/>
                <a:ea typeface="ＭＳ 明朝" pitchFamily="17" charset="-128"/>
              </a:rPr>
              <a:t>Trajectory </a:t>
            </a:r>
            <a:r>
              <a:rPr lang="en-US" altLang="ja-JP" sz="2000" dirty="0" err="1" smtClean="0">
                <a:latin typeface="Centaur" pitchFamily="18" charset="0"/>
                <a:ea typeface="ＭＳ 明朝" pitchFamily="17" charset="-128"/>
              </a:rPr>
              <a:t>Equifinality</a:t>
            </a:r>
            <a:r>
              <a:rPr lang="en-US" altLang="ja-JP" sz="2000" dirty="0" smtClean="0">
                <a:latin typeface="Centaur" pitchFamily="18" charset="0"/>
                <a:ea typeface="ＭＳ 明朝" pitchFamily="17" charset="-128"/>
              </a:rPr>
              <a:t> </a:t>
            </a:r>
            <a:r>
              <a:rPr lang="en-US" altLang="ja-JP" sz="2000" dirty="0">
                <a:latin typeface="Centaur" pitchFamily="18" charset="0"/>
                <a:ea typeface="ＭＳ 明朝" pitchFamily="17" charset="-128"/>
              </a:rPr>
              <a:t>Model </a:t>
            </a:r>
            <a:r>
              <a:rPr lang="en-US" altLang="ja-JP" sz="2000" dirty="0" smtClean="0">
                <a:latin typeface="Centaur" pitchFamily="18" charset="0"/>
                <a:ea typeface="ＭＳ 明朝" pitchFamily="17" charset="-128"/>
              </a:rPr>
              <a:t>;TEM)</a:t>
            </a:r>
            <a:r>
              <a:rPr lang="ja-JP" altLang="en-US" sz="2800" dirty="0">
                <a:latin typeface="ＭＳ 明朝" pitchFamily="17" charset="-128"/>
                <a:ea typeface="ＭＳ 明朝" pitchFamily="17" charset="-128"/>
              </a:rPr>
              <a:t>とは</a:t>
            </a:r>
            <a:endParaRPr kumimoji="1" lang="ja-JP" altLang="en-US" sz="2800" dirty="0">
              <a:latin typeface="Centaur" pitchFamily="18" charset="0"/>
              <a:ea typeface="ＭＳ 明朝" pitchFamily="17" charset="-128"/>
            </a:endParaRPr>
          </a:p>
        </p:txBody>
      </p:sp>
      <p:sp>
        <p:nvSpPr>
          <p:cNvPr id="3" name="コンテンツ プレースホルダー 2"/>
          <p:cNvSpPr>
            <a:spLocks noGrp="1"/>
          </p:cNvSpPr>
          <p:nvPr>
            <p:ph sz="quarter" idx="1"/>
          </p:nvPr>
        </p:nvSpPr>
        <p:spPr>
          <a:xfrm>
            <a:off x="179512" y="1412776"/>
            <a:ext cx="8754176" cy="5445224"/>
          </a:xfrm>
        </p:spPr>
        <p:txBody>
          <a:bodyPr>
            <a:normAutofit fontScale="92500" lnSpcReduction="20000"/>
          </a:bodyPr>
          <a:lstStyle/>
          <a:p>
            <a:endParaRPr lang="en-US" altLang="ja-JP" sz="6600" dirty="0" smtClean="0">
              <a:latin typeface="Centaur" pitchFamily="18" charset="0"/>
              <a:ea typeface="ＭＳ 明朝" pitchFamily="17" charset="-128"/>
            </a:endParaRPr>
          </a:p>
          <a:p>
            <a:pPr marL="82296" indent="0">
              <a:buNone/>
            </a:pPr>
            <a:endParaRPr lang="en-US" altLang="ja-JP" sz="6600" dirty="0" smtClean="0">
              <a:latin typeface="Centaur" pitchFamily="18" charset="0"/>
              <a:ea typeface="ＭＳ 明朝" pitchFamily="17" charset="-128"/>
            </a:endParaRPr>
          </a:p>
          <a:p>
            <a:pPr marL="82296" indent="0" algn="ctr">
              <a:buNone/>
            </a:pPr>
            <a:r>
              <a:rPr lang="en-US" altLang="ja-JP" sz="2000" dirty="0" smtClean="0">
                <a:latin typeface="Centaur" pitchFamily="18" charset="0"/>
                <a:ea typeface="ＭＳ 明朝" pitchFamily="17" charset="-128"/>
              </a:rPr>
              <a:t>Figure </a:t>
            </a:r>
            <a:r>
              <a:rPr lang="en-US" altLang="ja-JP" sz="2000" dirty="0">
                <a:latin typeface="Centaur" pitchFamily="18" charset="0"/>
                <a:ea typeface="ＭＳ 明朝" pitchFamily="17" charset="-128"/>
              </a:rPr>
              <a:t>2</a:t>
            </a:r>
            <a:r>
              <a:rPr lang="ja-JP" altLang="en-US" sz="2000" dirty="0">
                <a:latin typeface="Centaur" pitchFamily="18" charset="0"/>
                <a:ea typeface="ＭＳ 明朝" pitchFamily="17" charset="-128"/>
              </a:rPr>
              <a:t>　</a:t>
            </a:r>
            <a:r>
              <a:rPr lang="en-US" altLang="ja-JP" sz="2000" dirty="0">
                <a:latin typeface="Centaur" pitchFamily="18" charset="0"/>
                <a:ea typeface="ＭＳ 明朝" pitchFamily="17" charset="-128"/>
              </a:rPr>
              <a:t>TEM</a:t>
            </a:r>
            <a:r>
              <a:rPr lang="ja-JP" altLang="en-US" sz="2000" dirty="0" smtClean="0">
                <a:latin typeface="Centaur" pitchFamily="18" charset="0"/>
                <a:ea typeface="ＭＳ 明朝" pitchFamily="17" charset="-128"/>
              </a:rPr>
              <a:t>図の概要</a:t>
            </a:r>
            <a:endParaRPr lang="en-US" altLang="ja-JP" sz="2000" dirty="0" smtClean="0">
              <a:latin typeface="Centaur" pitchFamily="18" charset="0"/>
              <a:ea typeface="ＭＳ 明朝" pitchFamily="17" charset="-128"/>
            </a:endParaRPr>
          </a:p>
          <a:p>
            <a:pPr marL="82296" indent="0" algn="ctr">
              <a:buNone/>
            </a:pPr>
            <a:endParaRPr lang="en-US" altLang="ja-JP" sz="1300" dirty="0" smtClean="0">
              <a:latin typeface="Centaur" pitchFamily="18" charset="0"/>
              <a:ea typeface="ＭＳ 明朝" pitchFamily="17" charset="-128"/>
              <a:hlinkClick r:id="rId3"/>
            </a:endParaRPr>
          </a:p>
          <a:p>
            <a:pPr marL="82296" indent="0" algn="ctr">
              <a:buNone/>
            </a:pPr>
            <a:endParaRPr lang="en-US" altLang="ja-JP" sz="1300" dirty="0">
              <a:latin typeface="Centaur" pitchFamily="18" charset="0"/>
              <a:ea typeface="ＭＳ 明朝" pitchFamily="17" charset="-128"/>
              <a:hlinkClick r:id="rId3"/>
            </a:endParaRPr>
          </a:p>
          <a:p>
            <a:pPr marL="82296" indent="0" algn="ctr">
              <a:buNone/>
            </a:pPr>
            <a:r>
              <a:rPr lang="en-US" altLang="ja-JP" sz="1300" dirty="0" smtClean="0">
                <a:latin typeface="Centaur" pitchFamily="18" charset="0"/>
                <a:ea typeface="ＭＳ 明朝" pitchFamily="17" charset="-128"/>
                <a:hlinkClick r:id="rId3"/>
              </a:rPr>
              <a:t>(Figure 3</a:t>
            </a:r>
            <a:r>
              <a:rPr lang="ja-JP" altLang="en-US" sz="1300" dirty="0" smtClean="0">
                <a:latin typeface="Centaur" pitchFamily="18" charset="0"/>
                <a:ea typeface="ＭＳ 明朝" pitchFamily="17" charset="-128"/>
                <a:hlinkClick r:id="rId3"/>
              </a:rPr>
              <a:t>　</a:t>
            </a:r>
            <a:r>
              <a:rPr lang="en-US" altLang="ja-JP" sz="1300" dirty="0" smtClean="0">
                <a:latin typeface="Centaur" pitchFamily="18" charset="0"/>
                <a:ea typeface="ＭＳ 明朝" pitchFamily="17" charset="-128"/>
                <a:hlinkClick r:id="rId3"/>
              </a:rPr>
              <a:t>TEM</a:t>
            </a:r>
            <a:r>
              <a:rPr lang="ja-JP" altLang="en-US" sz="1300" dirty="0" smtClean="0">
                <a:latin typeface="Centaur" pitchFamily="18" charset="0"/>
                <a:ea typeface="ＭＳ 明朝" pitchFamily="17" charset="-128"/>
                <a:hlinkClick r:id="rId3"/>
              </a:rPr>
              <a:t>の概念図</a:t>
            </a:r>
            <a:r>
              <a:rPr lang="en-US" altLang="ja-JP" sz="1300" dirty="0" smtClean="0">
                <a:latin typeface="Centaur" pitchFamily="18" charset="0"/>
                <a:ea typeface="ＭＳ 明朝" pitchFamily="17" charset="-128"/>
                <a:hlinkClick r:id="rId3"/>
              </a:rPr>
              <a:t>(http</a:t>
            </a:r>
            <a:r>
              <a:rPr lang="en-US" altLang="ja-JP" sz="1300" dirty="0">
                <a:latin typeface="Centaur" pitchFamily="18" charset="0"/>
                <a:ea typeface="ＭＳ 明朝" pitchFamily="17" charset="-128"/>
                <a:hlinkClick r:id="rId3"/>
              </a:rPr>
              <a:t>://www.k2.dion.ne.jp/~kokoro/TEM/whatistem.html</a:t>
            </a:r>
            <a:r>
              <a:rPr lang="ja-JP" altLang="en-US" sz="1300" dirty="0">
                <a:latin typeface="Centaur" pitchFamily="18" charset="0"/>
                <a:ea typeface="ＭＳ 明朝" pitchFamily="17" charset="-128"/>
              </a:rPr>
              <a:t>より</a:t>
            </a:r>
            <a:r>
              <a:rPr lang="ja-JP" altLang="en-US" sz="1300" dirty="0" smtClean="0">
                <a:latin typeface="Centaur" pitchFamily="18" charset="0"/>
                <a:ea typeface="ＭＳ 明朝" pitchFamily="17" charset="-128"/>
              </a:rPr>
              <a:t>引用</a:t>
            </a:r>
            <a:r>
              <a:rPr lang="en-US" altLang="ja-JP" sz="1300" dirty="0" smtClean="0">
                <a:latin typeface="Centaur" pitchFamily="18" charset="0"/>
                <a:ea typeface="ＭＳ 明朝" pitchFamily="17" charset="-128"/>
              </a:rPr>
              <a:t>)</a:t>
            </a:r>
            <a:endParaRPr lang="en-US" altLang="ja-JP" sz="1700" dirty="0" smtClean="0">
              <a:latin typeface="Centaur" pitchFamily="18" charset="0"/>
              <a:ea typeface="ＭＳ 明朝" pitchFamily="17" charset="-128"/>
            </a:endParaRPr>
          </a:p>
          <a:p>
            <a:pPr marL="82296" indent="0">
              <a:buNone/>
            </a:pPr>
            <a:r>
              <a:rPr lang="ja-JP" altLang="en-US" sz="2400" dirty="0" smtClean="0">
                <a:latin typeface="Centaur" pitchFamily="18" charset="0"/>
                <a:ea typeface="ＭＳ 明朝" pitchFamily="17" charset="-128"/>
              </a:rPr>
              <a:t>●</a:t>
            </a:r>
            <a:r>
              <a:rPr lang="ja-JP" altLang="ja-JP" sz="2400" dirty="0" smtClean="0">
                <a:latin typeface="Centaur" pitchFamily="18" charset="0"/>
                <a:ea typeface="ＭＳ 明朝" pitchFamily="17" charset="-128"/>
              </a:rPr>
              <a:t>個人</a:t>
            </a:r>
            <a:r>
              <a:rPr lang="ja-JP" altLang="ja-JP" sz="2400" dirty="0">
                <a:latin typeface="Centaur" pitchFamily="18" charset="0"/>
                <a:ea typeface="ＭＳ 明朝" pitchFamily="17" charset="-128"/>
              </a:rPr>
              <a:t>の人生や経験を、</a:t>
            </a:r>
            <a:r>
              <a:rPr lang="ja-JP" altLang="ja-JP" sz="2400" u="sng" dirty="0">
                <a:solidFill>
                  <a:srgbClr val="00B050"/>
                </a:solidFill>
                <a:latin typeface="Centaur" pitchFamily="18" charset="0"/>
                <a:ea typeface="ＭＳ 明朝" pitchFamily="17" charset="-128"/>
              </a:rPr>
              <a:t>非可逆的な時間</a:t>
            </a:r>
            <a:r>
              <a:rPr lang="ja-JP" altLang="ja-JP" sz="2400" dirty="0">
                <a:latin typeface="Centaur" pitchFamily="18" charset="0"/>
                <a:ea typeface="ＭＳ 明朝" pitchFamily="17" charset="-128"/>
              </a:rPr>
              <a:t>と共に描く</a:t>
            </a:r>
            <a:r>
              <a:rPr lang="ja-JP" altLang="ja-JP" sz="2400" dirty="0" smtClean="0">
                <a:latin typeface="Centaur" pitchFamily="18" charset="0"/>
                <a:ea typeface="ＭＳ 明朝" pitchFamily="17" charset="-128"/>
              </a:rPr>
              <a:t>こと</a:t>
            </a:r>
            <a:endParaRPr lang="en-US" altLang="ja-JP" sz="2400" dirty="0" smtClean="0">
              <a:latin typeface="Centaur" pitchFamily="18" charset="0"/>
              <a:ea typeface="ＭＳ 明朝" pitchFamily="17" charset="-128"/>
            </a:endParaRPr>
          </a:p>
          <a:p>
            <a:pPr marL="82296" indent="0">
              <a:buNone/>
            </a:pPr>
            <a:r>
              <a:rPr lang="ja-JP" altLang="en-US" sz="2400" dirty="0">
                <a:latin typeface="Centaur" pitchFamily="18" charset="0"/>
                <a:ea typeface="ＭＳ 明朝" pitchFamily="17" charset="-128"/>
              </a:rPr>
              <a:t>　</a:t>
            </a:r>
            <a:r>
              <a:rPr lang="ja-JP" altLang="ja-JP" sz="2400" dirty="0" smtClean="0">
                <a:latin typeface="Centaur" pitchFamily="18" charset="0"/>
                <a:ea typeface="ＭＳ 明朝" pitchFamily="17" charset="-128"/>
              </a:rPr>
              <a:t>を</a:t>
            </a:r>
            <a:r>
              <a:rPr lang="ja-JP" altLang="ja-JP" sz="2400" dirty="0">
                <a:latin typeface="Centaur" pitchFamily="18" charset="0"/>
                <a:ea typeface="ＭＳ 明朝" pitchFamily="17" charset="-128"/>
              </a:rPr>
              <a:t>目的とした</a:t>
            </a:r>
            <a:r>
              <a:rPr lang="ja-JP" altLang="ja-JP" sz="2400" dirty="0" smtClean="0">
                <a:latin typeface="Centaur" pitchFamily="18" charset="0"/>
                <a:ea typeface="ＭＳ 明朝" pitchFamily="17" charset="-128"/>
              </a:rPr>
              <a:t>方法論</a:t>
            </a:r>
            <a:r>
              <a:rPr lang="en-US" altLang="ja-JP" sz="2400" dirty="0" smtClean="0">
                <a:latin typeface="Centaur" pitchFamily="18" charset="0"/>
                <a:ea typeface="ＭＳ 明朝" pitchFamily="17" charset="-128"/>
              </a:rPr>
              <a:t>(</a:t>
            </a:r>
            <a:r>
              <a:rPr lang="ja-JP" altLang="en-US" sz="2400" dirty="0" smtClean="0">
                <a:latin typeface="Centaur" pitchFamily="18" charset="0"/>
                <a:ea typeface="ＭＳ 明朝" pitchFamily="17" charset="-128"/>
              </a:rPr>
              <a:t>サトウ</a:t>
            </a:r>
            <a:r>
              <a:rPr lang="en-US" altLang="ja-JP" sz="2400" dirty="0" smtClean="0">
                <a:latin typeface="Centaur" pitchFamily="18" charset="0"/>
                <a:ea typeface="ＭＳ 明朝" pitchFamily="17" charset="-128"/>
              </a:rPr>
              <a:t>, 2009)</a:t>
            </a:r>
            <a:r>
              <a:rPr lang="ja-JP" altLang="en-US" sz="2600" dirty="0" err="1" smtClean="0">
                <a:latin typeface="Centaur" pitchFamily="18" charset="0"/>
                <a:ea typeface="ＭＳ 明朝" pitchFamily="17" charset="-128"/>
              </a:rPr>
              <a:t>。</a:t>
            </a:r>
            <a:endParaRPr lang="en-US" altLang="ja-JP" sz="2200" dirty="0" smtClean="0">
              <a:latin typeface="ＭＳ 明朝" pitchFamily="17" charset="-128"/>
              <a:ea typeface="ＭＳ 明朝" pitchFamily="17" charset="-128"/>
            </a:endParaRPr>
          </a:p>
          <a:p>
            <a:r>
              <a:rPr lang="en-US" altLang="ja-JP" sz="2200" dirty="0" smtClean="0">
                <a:latin typeface="ＭＳ 明朝" pitchFamily="17" charset="-128"/>
                <a:ea typeface="ＭＳ 明朝" pitchFamily="17" charset="-128"/>
              </a:rPr>
              <a:t>B</a:t>
            </a:r>
            <a:r>
              <a:rPr lang="ja-JP" altLang="en-US" sz="2200" dirty="0" smtClean="0">
                <a:latin typeface="ＭＳ 明朝" pitchFamily="17" charset="-128"/>
                <a:ea typeface="ＭＳ 明朝" pitchFamily="17" charset="-128"/>
              </a:rPr>
              <a:t>：</a:t>
            </a:r>
            <a:r>
              <a:rPr lang="ja-JP" altLang="ja-JP" sz="2200" dirty="0" smtClean="0">
                <a:latin typeface="ＭＳ 明朝" pitchFamily="17" charset="-128"/>
                <a:ea typeface="ＭＳ 明朝" pitchFamily="17" charset="-128"/>
              </a:rPr>
              <a:t>分岐点</a:t>
            </a:r>
            <a:r>
              <a:rPr lang="en-US" altLang="ja-JP" sz="2200" dirty="0">
                <a:latin typeface="ＭＳ 明朝" pitchFamily="17" charset="-128"/>
                <a:ea typeface="ＭＳ 明朝" pitchFamily="17" charset="-128"/>
              </a:rPr>
              <a:t>(Bifurcation </a:t>
            </a:r>
            <a:r>
              <a:rPr lang="en-US" altLang="ja-JP" sz="2200" dirty="0" smtClean="0">
                <a:latin typeface="ＭＳ 明朝" pitchFamily="17" charset="-128"/>
                <a:ea typeface="ＭＳ 明朝" pitchFamily="17" charset="-128"/>
              </a:rPr>
              <a:t>point)</a:t>
            </a:r>
          </a:p>
          <a:p>
            <a:r>
              <a:rPr lang="en-US" altLang="ja-JP" sz="2200" dirty="0">
                <a:latin typeface="ＭＳ 明朝" pitchFamily="17" charset="-128"/>
                <a:ea typeface="ＭＳ 明朝" pitchFamily="17" charset="-128"/>
              </a:rPr>
              <a:t>F</a:t>
            </a:r>
            <a:r>
              <a:rPr lang="ja-JP" altLang="en-US" sz="2200" dirty="0" smtClean="0">
                <a:latin typeface="ＭＳ 明朝" pitchFamily="17" charset="-128"/>
                <a:ea typeface="ＭＳ 明朝" pitchFamily="17" charset="-128"/>
              </a:rPr>
              <a:t>：</a:t>
            </a:r>
            <a:r>
              <a:rPr lang="ja-JP" altLang="ja-JP" sz="2200" u="sng" dirty="0" smtClean="0">
                <a:solidFill>
                  <a:srgbClr val="C00000"/>
                </a:solidFill>
                <a:latin typeface="ＭＳ 明朝" pitchFamily="17" charset="-128"/>
                <a:ea typeface="ＭＳ 明朝" pitchFamily="17" charset="-128"/>
              </a:rPr>
              <a:t>必須</a:t>
            </a:r>
            <a:r>
              <a:rPr lang="ja-JP" altLang="ja-JP" sz="2200" u="sng" dirty="0">
                <a:solidFill>
                  <a:srgbClr val="C00000"/>
                </a:solidFill>
                <a:latin typeface="ＭＳ 明朝" pitchFamily="17" charset="-128"/>
                <a:ea typeface="ＭＳ 明朝" pitchFamily="17" charset="-128"/>
              </a:rPr>
              <a:t>通過点</a:t>
            </a:r>
            <a:r>
              <a:rPr lang="en-US" altLang="ja-JP" sz="2200" u="sng" dirty="0">
                <a:solidFill>
                  <a:srgbClr val="C00000"/>
                </a:solidFill>
                <a:latin typeface="ＭＳ 明朝" pitchFamily="17" charset="-128"/>
                <a:ea typeface="ＭＳ 明朝" pitchFamily="17" charset="-128"/>
              </a:rPr>
              <a:t>(Obligatory passage Point</a:t>
            </a:r>
            <a:r>
              <a:rPr lang="en-US" altLang="ja-JP" sz="2200" u="sng" dirty="0" smtClean="0">
                <a:solidFill>
                  <a:srgbClr val="C00000"/>
                </a:solidFill>
                <a:latin typeface="ＭＳ 明朝" pitchFamily="17" charset="-128"/>
                <a:ea typeface="ＭＳ 明朝" pitchFamily="17" charset="-128"/>
              </a:rPr>
              <a:t>)</a:t>
            </a:r>
          </a:p>
          <a:p>
            <a:r>
              <a:rPr lang="en-US" altLang="ja-JP" sz="2200" dirty="0" smtClean="0">
                <a:latin typeface="ＭＳ 明朝" pitchFamily="17" charset="-128"/>
                <a:ea typeface="ＭＳ 明朝" pitchFamily="17" charset="-128"/>
              </a:rPr>
              <a:t>G</a:t>
            </a:r>
            <a:r>
              <a:rPr lang="ja-JP" altLang="en-US" sz="2200" dirty="0" smtClean="0">
                <a:latin typeface="ＭＳ 明朝" pitchFamily="17" charset="-128"/>
                <a:ea typeface="ＭＳ 明朝" pitchFamily="17" charset="-128"/>
              </a:rPr>
              <a:t>：</a:t>
            </a:r>
            <a:r>
              <a:rPr lang="ja-JP" altLang="en-US" sz="2200" dirty="0">
                <a:latin typeface="ＭＳ 明朝" pitchFamily="17" charset="-128"/>
                <a:ea typeface="ＭＳ 明朝" pitchFamily="17" charset="-128"/>
              </a:rPr>
              <a:t>等至点</a:t>
            </a:r>
            <a:r>
              <a:rPr lang="en-US" altLang="ja-JP" sz="2200" dirty="0">
                <a:latin typeface="ＭＳ 明朝" pitchFamily="17" charset="-128"/>
                <a:ea typeface="ＭＳ 明朝" pitchFamily="17" charset="-128"/>
              </a:rPr>
              <a:t>(</a:t>
            </a:r>
            <a:r>
              <a:rPr lang="en-US" altLang="ja-JP" sz="2200" dirty="0" err="1">
                <a:latin typeface="ＭＳ 明朝" pitchFamily="17" charset="-128"/>
                <a:ea typeface="ＭＳ 明朝" pitchFamily="17" charset="-128"/>
              </a:rPr>
              <a:t>Equifainality</a:t>
            </a:r>
            <a:r>
              <a:rPr lang="en-US" altLang="ja-JP" sz="2200" dirty="0">
                <a:latin typeface="ＭＳ 明朝" pitchFamily="17" charset="-128"/>
                <a:ea typeface="ＭＳ 明朝" pitchFamily="17" charset="-128"/>
              </a:rPr>
              <a:t> point</a:t>
            </a:r>
            <a:r>
              <a:rPr lang="en-US" altLang="ja-JP" sz="2200" dirty="0" smtClean="0">
                <a:latin typeface="ＭＳ 明朝" pitchFamily="17" charset="-128"/>
                <a:ea typeface="ＭＳ 明朝" pitchFamily="17" charset="-128"/>
              </a:rPr>
              <a:t>)</a:t>
            </a:r>
          </a:p>
          <a:p>
            <a:endParaRPr lang="en-US" altLang="ja-JP" sz="2200" dirty="0" smtClean="0">
              <a:latin typeface="ＭＳ 明朝" pitchFamily="17" charset="-128"/>
              <a:ea typeface="ＭＳ 明朝" pitchFamily="17" charset="-128"/>
            </a:endParaRPr>
          </a:p>
          <a:p>
            <a:pPr marL="82296" indent="0">
              <a:buNone/>
            </a:pPr>
            <a:r>
              <a:rPr lang="ja-JP" altLang="en-US" sz="2400" dirty="0" smtClean="0">
                <a:latin typeface="ＭＳ 明朝" pitchFamily="17" charset="-128"/>
                <a:ea typeface="ＭＳ 明朝" pitchFamily="17" charset="-128"/>
              </a:rPr>
              <a:t>●</a:t>
            </a:r>
            <a:r>
              <a:rPr lang="ja-JP" altLang="en-US" sz="2600" dirty="0" smtClean="0">
                <a:latin typeface="ＭＳ 明朝" pitchFamily="17" charset="-128"/>
                <a:ea typeface="ＭＳ 明朝" pitchFamily="17" charset="-128"/>
              </a:rPr>
              <a:t>対人葛藤研究においても</a:t>
            </a:r>
            <a:r>
              <a:rPr lang="ja-JP" altLang="en-US" sz="2600" b="1" dirty="0" smtClean="0">
                <a:solidFill>
                  <a:srgbClr val="00B050"/>
                </a:solidFill>
                <a:latin typeface="ＭＳ 明朝" pitchFamily="17" charset="-128"/>
                <a:ea typeface="ＭＳ 明朝" pitchFamily="17" charset="-128"/>
              </a:rPr>
              <a:t>時間的経過の中でのプロセスを</a:t>
            </a:r>
            <a:endParaRPr lang="en-US" altLang="ja-JP" sz="2600" b="1" dirty="0" smtClean="0">
              <a:solidFill>
                <a:srgbClr val="00B050"/>
              </a:solidFill>
              <a:latin typeface="ＭＳ 明朝" pitchFamily="17" charset="-128"/>
              <a:ea typeface="ＭＳ 明朝" pitchFamily="17" charset="-128"/>
            </a:endParaRPr>
          </a:p>
          <a:p>
            <a:pPr marL="82296" indent="0">
              <a:buNone/>
            </a:pPr>
            <a:r>
              <a:rPr lang="ja-JP" altLang="en-US" sz="2600" b="1" dirty="0">
                <a:solidFill>
                  <a:srgbClr val="00B050"/>
                </a:solidFill>
                <a:latin typeface="ＭＳ 明朝" pitchFamily="17" charset="-128"/>
                <a:ea typeface="ＭＳ 明朝" pitchFamily="17" charset="-128"/>
              </a:rPr>
              <a:t>　</a:t>
            </a:r>
            <a:r>
              <a:rPr lang="ja-JP" altLang="en-US" sz="2600" b="1" dirty="0" smtClean="0">
                <a:solidFill>
                  <a:srgbClr val="00B050"/>
                </a:solidFill>
                <a:latin typeface="ＭＳ 明朝" pitchFamily="17" charset="-128"/>
                <a:ea typeface="ＭＳ 明朝" pitchFamily="17" charset="-128"/>
              </a:rPr>
              <a:t>追うこと</a:t>
            </a:r>
            <a:r>
              <a:rPr lang="ja-JP" altLang="en-US" sz="2600" b="1" dirty="0" smtClean="0">
                <a:latin typeface="ＭＳ 明朝" pitchFamily="17" charset="-128"/>
                <a:ea typeface="ＭＳ 明朝" pitchFamily="17" charset="-128"/>
              </a:rPr>
              <a:t>に</a:t>
            </a:r>
            <a:r>
              <a:rPr lang="ja-JP" altLang="en-US" sz="2600" dirty="0" smtClean="0">
                <a:latin typeface="ＭＳ 明朝" pitchFamily="17" charset="-128"/>
                <a:ea typeface="ＭＳ 明朝" pitchFamily="17" charset="-128"/>
              </a:rPr>
              <a:t>適していると考えられる。</a:t>
            </a:r>
            <a:endParaRPr lang="en-US" altLang="ja-JP" sz="4700" dirty="0">
              <a:latin typeface="Centaur" pitchFamily="18" charset="0"/>
              <a:ea typeface="ＭＳ 明朝" pitchFamily="17" charset="-128"/>
            </a:endParaRPr>
          </a:p>
          <a:p>
            <a:endParaRPr lang="en-US" altLang="ja-JP" sz="5500" dirty="0" smtClean="0">
              <a:latin typeface="Centaur" pitchFamily="18" charset="0"/>
              <a:ea typeface="ＭＳ 明朝" pitchFamily="17" charset="-128"/>
            </a:endParaRPr>
          </a:p>
          <a:p>
            <a:endParaRPr lang="en-US" altLang="ja-JP" sz="5500" dirty="0" smtClean="0">
              <a:latin typeface="Centaur" pitchFamily="18" charset="0"/>
              <a:ea typeface="ＭＳ 明朝" pitchFamily="17" charset="-128"/>
            </a:endParaRPr>
          </a:p>
          <a:p>
            <a:endParaRPr lang="en-US" altLang="ja-JP" sz="5500" dirty="0" smtClean="0">
              <a:latin typeface="Centaur" pitchFamily="18" charset="0"/>
              <a:ea typeface="ＭＳ 明朝" pitchFamily="17" charset="-128"/>
            </a:endParaRPr>
          </a:p>
          <a:p>
            <a:endParaRPr lang="en-US" altLang="ja-JP" sz="3700" dirty="0" smtClean="0">
              <a:latin typeface="Centaur" pitchFamily="18" charset="0"/>
              <a:ea typeface="ＭＳ 明朝" pitchFamily="17" charset="-128"/>
            </a:endParaRPr>
          </a:p>
          <a:p>
            <a:endParaRPr lang="ja-JP" altLang="ja-JP" sz="4000" dirty="0">
              <a:latin typeface="ＭＳ 明朝" pitchFamily="17" charset="-128"/>
              <a:ea typeface="ＭＳ 明朝" pitchFamily="17" charset="-128"/>
            </a:endParaRPr>
          </a:p>
        </p:txBody>
      </p:sp>
      <p:sp>
        <p:nvSpPr>
          <p:cNvPr id="6" name="スライド番号プレースホルダー 5"/>
          <p:cNvSpPr>
            <a:spLocks noGrp="1"/>
          </p:cNvSpPr>
          <p:nvPr>
            <p:ph type="sldNum" sz="quarter" idx="15"/>
          </p:nvPr>
        </p:nvSpPr>
        <p:spPr/>
        <p:txBody>
          <a:bodyPr/>
          <a:lstStyle/>
          <a:p>
            <a:fld id="{8AAFCC80-217F-48E4-8BF3-477346CDF554}" type="slidenum">
              <a:rPr kumimoji="1" lang="ja-JP" altLang="en-US" smtClean="0"/>
              <a:pPr/>
              <a:t>10</a:t>
            </a:fld>
            <a:endParaRPr kumimoji="1" lang="ja-JP" altLang="en-US" dirty="0"/>
          </a:p>
        </p:txBody>
      </p:sp>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9512" y="980728"/>
            <a:ext cx="8568952" cy="26642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26511733"/>
      </p:ext>
    </p:extLst>
  </p:cSld>
  <p:clrMapOvr>
    <a:masterClrMapping/>
  </p:clrMapOvr>
  <mc:AlternateContent xmlns:mc="http://schemas.openxmlformats.org/markup-compatibility/2006" xmlns:p14="http://schemas.microsoft.com/office/powerpoint/2010/main">
    <mc:Choice Requires="p14">
      <p:transition spd="slow" p14:dur="2000" advTm="88783"/>
    </mc:Choice>
    <mc:Fallback xmlns="">
      <p:transition spd="slow" advTm="88783"/>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54" name="図 53"/>
          <p:cNvPicPr/>
          <p:nvPr/>
        </p:nvPicPr>
        <p:blipFill>
          <a:blip r:embed="rId2" cstate="print"/>
          <a:stretch>
            <a:fillRect/>
          </a:stretch>
        </p:blipFill>
        <p:spPr>
          <a:xfrm>
            <a:off x="251520" y="260648"/>
            <a:ext cx="8712968" cy="6408712"/>
          </a:xfrm>
          <a:prstGeom prst="rect">
            <a:avLst/>
          </a:prstGeom>
        </p:spPr>
      </p:pic>
    </p:spTree>
    <p:extLst>
      <p:ext uri="{BB962C8B-B14F-4D97-AF65-F5344CB8AC3E}">
        <p14:creationId xmlns:p14="http://schemas.microsoft.com/office/powerpoint/2010/main" val="1408441690"/>
      </p:ext>
    </p:extLst>
  </p:cSld>
  <p:clrMapOvr>
    <a:masterClrMapping/>
  </p:clrMapOvr>
  <mc:AlternateContent xmlns:mc="http://schemas.openxmlformats.org/markup-compatibility/2006" xmlns:p14="http://schemas.microsoft.com/office/powerpoint/2010/main">
    <mc:Choice Requires="p14">
      <p:transition spd="slow" p14:dur="2000" advTm="63874"/>
    </mc:Choice>
    <mc:Fallback xmlns="">
      <p:transition spd="slow" advTm="63874"/>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1" y="332656"/>
            <a:ext cx="8751434" cy="706090"/>
          </a:xfrm>
        </p:spPr>
        <p:txBody>
          <a:bodyPr>
            <a:normAutofit/>
          </a:bodyPr>
          <a:lstStyle/>
          <a:p>
            <a:pPr algn="ctr"/>
            <a:r>
              <a:rPr kumimoji="1" lang="ja-JP" altLang="en-US" sz="3600" b="1" dirty="0" smtClean="0">
                <a:latin typeface="ＭＳ 明朝" pitchFamily="17" charset="-128"/>
                <a:ea typeface="ＭＳ 明朝" pitchFamily="17" charset="-128"/>
              </a:rPr>
              <a:t>結果</a:t>
            </a:r>
            <a:endParaRPr kumimoji="1" lang="ja-JP" altLang="en-US" sz="3600" b="1" dirty="0">
              <a:latin typeface="ＭＳ 明朝" pitchFamily="17" charset="-128"/>
              <a:ea typeface="ＭＳ 明朝" pitchFamily="17" charset="-128"/>
            </a:endParaRPr>
          </a:p>
        </p:txBody>
      </p:sp>
      <p:sp>
        <p:nvSpPr>
          <p:cNvPr id="3" name="コンテンツ プレースホルダー 2"/>
          <p:cNvSpPr>
            <a:spLocks noGrp="1"/>
          </p:cNvSpPr>
          <p:nvPr>
            <p:ph sz="quarter" idx="1"/>
          </p:nvPr>
        </p:nvSpPr>
        <p:spPr>
          <a:xfrm>
            <a:off x="85725" y="1196752"/>
            <a:ext cx="8847963" cy="5051648"/>
          </a:xfrm>
        </p:spPr>
        <p:txBody>
          <a:bodyPr>
            <a:normAutofit/>
          </a:bodyPr>
          <a:lstStyle/>
          <a:p>
            <a:pPr marL="82296" indent="0">
              <a:buNone/>
            </a:pPr>
            <a:endParaRPr lang="en-US" altLang="ja-JP" dirty="0">
              <a:latin typeface="ＭＳ 明朝" pitchFamily="17" charset="-128"/>
              <a:ea typeface="ＭＳ 明朝" pitchFamily="17" charset="-128"/>
            </a:endParaRPr>
          </a:p>
          <a:p>
            <a:pPr marL="82296" indent="0">
              <a:buNone/>
            </a:pPr>
            <a:endParaRPr lang="en-US" altLang="ja-JP" dirty="0" smtClean="0">
              <a:latin typeface="ＭＳ 明朝" pitchFamily="17" charset="-128"/>
              <a:ea typeface="ＭＳ 明朝" pitchFamily="17" charset="-128"/>
            </a:endParaRPr>
          </a:p>
          <a:p>
            <a:pPr marL="0" indent="0" algn="ctr">
              <a:buNone/>
            </a:pPr>
            <a:r>
              <a:rPr lang="ja-JP" altLang="en-US" dirty="0" smtClean="0"/>
              <a:t>　</a:t>
            </a:r>
            <a:r>
              <a:rPr lang="ja-JP" altLang="en-US" sz="1600" dirty="0" smtClean="0"/>
              <a:t>　　</a:t>
            </a:r>
            <a:endParaRPr lang="en-US" altLang="ja-JP" sz="1600" dirty="0" smtClean="0"/>
          </a:p>
          <a:p>
            <a:pPr marL="0" indent="0" algn="ctr">
              <a:buNone/>
            </a:pPr>
            <a:endParaRPr lang="en-US" altLang="ja-JP" sz="1600" dirty="0" smtClean="0"/>
          </a:p>
          <a:p>
            <a:pPr marL="0" indent="0" algn="ctr">
              <a:buNone/>
            </a:pPr>
            <a:r>
              <a:rPr lang="en-US" altLang="ja-JP" sz="1600" dirty="0" smtClean="0"/>
              <a:t>Figure 4</a:t>
            </a:r>
            <a:r>
              <a:rPr lang="ja-JP" altLang="en-US" sz="1600" dirty="0" smtClean="0"/>
              <a:t>　対人葛藤が終結するまでのプロセス</a:t>
            </a:r>
            <a:endParaRPr lang="en-US" altLang="ja-JP" sz="1600" dirty="0" smtClean="0"/>
          </a:p>
          <a:p>
            <a:endParaRPr lang="en-US" altLang="ja-JP" dirty="0" smtClean="0"/>
          </a:p>
          <a:p>
            <a:r>
              <a:rPr lang="ja-JP" altLang="ja-JP" dirty="0" smtClean="0"/>
              <a:t>「</a:t>
            </a:r>
            <a:r>
              <a:rPr lang="ja-JP" altLang="ja-JP" dirty="0"/>
              <a:t>ネガティブ感情</a:t>
            </a:r>
            <a:r>
              <a:rPr lang="ja-JP" altLang="ja-JP" dirty="0" smtClean="0"/>
              <a:t>」</a:t>
            </a:r>
            <a:r>
              <a:rPr lang="ja-JP" altLang="en-US" dirty="0" smtClean="0"/>
              <a:t>、「自分のなかで考える」、「自分の考えや気持ちを伝える」という</a:t>
            </a:r>
            <a:r>
              <a:rPr lang="ja-JP" altLang="ja-JP" dirty="0" smtClean="0"/>
              <a:t>記述</a:t>
            </a:r>
            <a:r>
              <a:rPr lang="ja-JP" altLang="ja-JP" dirty="0"/>
              <a:t>は</a:t>
            </a:r>
            <a:r>
              <a:rPr lang="ja-JP" altLang="ja-JP" dirty="0" smtClean="0"/>
              <a:t>、</a:t>
            </a:r>
            <a:r>
              <a:rPr lang="ja-JP" altLang="en-US" dirty="0" smtClean="0"/>
              <a:t>それぞれ</a:t>
            </a:r>
            <a:r>
              <a:rPr lang="en-US" altLang="ja-JP" dirty="0" smtClean="0"/>
              <a:t>5</a:t>
            </a:r>
            <a:r>
              <a:rPr lang="ja-JP" altLang="ja-JP" dirty="0"/>
              <a:t>名中</a:t>
            </a:r>
            <a:r>
              <a:rPr lang="en-US" altLang="ja-JP" dirty="0"/>
              <a:t>4</a:t>
            </a:r>
            <a:r>
              <a:rPr lang="ja-JP" altLang="ja-JP" dirty="0"/>
              <a:t>名から得られたため、必須通過点とみなした</a:t>
            </a:r>
            <a:r>
              <a:rPr lang="ja-JP" altLang="ja-JP" dirty="0" smtClean="0"/>
              <a:t>。</a:t>
            </a:r>
            <a:endParaRPr lang="en-US" altLang="ja-JP" dirty="0" smtClean="0"/>
          </a:p>
          <a:p>
            <a:endParaRPr lang="en-US" altLang="ja-JP" dirty="0" smtClean="0"/>
          </a:p>
          <a:p>
            <a:r>
              <a:rPr lang="ja-JP" altLang="ja-JP" dirty="0" smtClean="0"/>
              <a:t>「</a:t>
            </a:r>
            <a:r>
              <a:rPr lang="ja-JP" altLang="ja-JP" dirty="0"/>
              <a:t>終結」においては、「和解して終結」するものと、「不満を抱いたまま受け入れて終結」するものという、二極化した等至点が得られた。</a:t>
            </a:r>
          </a:p>
          <a:p>
            <a:endParaRPr lang="ja-JP" altLang="ja-JP" dirty="0"/>
          </a:p>
        </p:txBody>
      </p:sp>
      <p:sp>
        <p:nvSpPr>
          <p:cNvPr id="15" name="正方形/長方形 14"/>
          <p:cNvSpPr/>
          <p:nvPr/>
        </p:nvSpPr>
        <p:spPr>
          <a:xfrm>
            <a:off x="251520" y="1700808"/>
            <a:ext cx="1080120"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ln>
                  <a:solidFill>
                    <a:schemeClr val="tx1"/>
                  </a:solidFill>
                </a:ln>
                <a:noFill/>
                <a:latin typeface="ＭＳ 明朝" pitchFamily="17" charset="-128"/>
                <a:ea typeface="ＭＳ 明朝" pitchFamily="17" charset="-128"/>
              </a:rPr>
              <a:t>対人葛藤</a:t>
            </a:r>
            <a:endParaRPr kumimoji="1" lang="en-US" altLang="ja-JP" sz="1600" dirty="0" smtClean="0">
              <a:ln>
                <a:solidFill>
                  <a:schemeClr val="tx1"/>
                </a:solidFill>
              </a:ln>
              <a:noFill/>
              <a:latin typeface="ＭＳ 明朝" pitchFamily="17" charset="-128"/>
              <a:ea typeface="ＭＳ 明朝" pitchFamily="17" charset="-128"/>
            </a:endParaRPr>
          </a:p>
          <a:p>
            <a:pPr algn="ctr"/>
            <a:r>
              <a:rPr lang="ja-JP" altLang="en-US" sz="1600" dirty="0" smtClean="0">
                <a:ln>
                  <a:solidFill>
                    <a:schemeClr val="tx1"/>
                  </a:solidFill>
                </a:ln>
                <a:noFill/>
                <a:latin typeface="ＭＳ 明朝" pitchFamily="17" charset="-128"/>
                <a:ea typeface="ＭＳ 明朝" pitchFamily="17" charset="-128"/>
              </a:rPr>
              <a:t>の発生</a:t>
            </a:r>
            <a:endParaRPr kumimoji="1" lang="ja-JP" altLang="en-US" sz="1600" dirty="0">
              <a:ln>
                <a:solidFill>
                  <a:schemeClr val="tx1"/>
                </a:solidFill>
              </a:ln>
              <a:noFill/>
              <a:latin typeface="ＭＳ 明朝" pitchFamily="17" charset="-128"/>
              <a:ea typeface="ＭＳ 明朝" pitchFamily="17" charset="-128"/>
            </a:endParaRPr>
          </a:p>
        </p:txBody>
      </p:sp>
      <p:cxnSp>
        <p:nvCxnSpPr>
          <p:cNvPr id="16" name="直線矢印コネクタ 15"/>
          <p:cNvCxnSpPr>
            <a:stCxn id="15" idx="3"/>
            <a:endCxn id="26" idx="1"/>
          </p:cNvCxnSpPr>
          <p:nvPr/>
        </p:nvCxnSpPr>
        <p:spPr>
          <a:xfrm>
            <a:off x="1331640" y="2158008"/>
            <a:ext cx="288032" cy="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正方形/長方形 25"/>
          <p:cNvSpPr/>
          <p:nvPr/>
        </p:nvSpPr>
        <p:spPr>
          <a:xfrm>
            <a:off x="1619672" y="1700808"/>
            <a:ext cx="1296144"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2296" indent="0" algn="ctr">
              <a:buNone/>
            </a:pPr>
            <a:r>
              <a:rPr kumimoji="1" lang="ja-JP" altLang="en-US" sz="1600" b="1" dirty="0" smtClean="0">
                <a:solidFill>
                  <a:schemeClr val="tx1"/>
                </a:solidFill>
                <a:latin typeface="ＭＳ 明朝" pitchFamily="17" charset="-128"/>
                <a:ea typeface="ＭＳ 明朝" pitchFamily="17" charset="-128"/>
              </a:rPr>
              <a:t>価値観の</a:t>
            </a:r>
            <a:endParaRPr kumimoji="1" lang="en-US" altLang="ja-JP" sz="1600" b="1" dirty="0" smtClean="0">
              <a:solidFill>
                <a:schemeClr val="tx1"/>
              </a:solidFill>
              <a:latin typeface="ＭＳ 明朝" pitchFamily="17" charset="-128"/>
              <a:ea typeface="ＭＳ 明朝" pitchFamily="17" charset="-128"/>
            </a:endParaRPr>
          </a:p>
          <a:p>
            <a:pPr marL="82296" indent="0" algn="ctr">
              <a:buNone/>
            </a:pPr>
            <a:r>
              <a:rPr kumimoji="1" lang="ja-JP" altLang="en-US" sz="1600" b="1" dirty="0" smtClean="0">
                <a:solidFill>
                  <a:schemeClr val="tx1"/>
                </a:solidFill>
                <a:latin typeface="ＭＳ 明朝" pitchFamily="17" charset="-128"/>
                <a:ea typeface="ＭＳ 明朝" pitchFamily="17" charset="-128"/>
              </a:rPr>
              <a:t>違い</a:t>
            </a:r>
            <a:r>
              <a:rPr lang="ja-JP" altLang="en-US" sz="1600" b="1" dirty="0" smtClean="0">
                <a:solidFill>
                  <a:schemeClr val="tx1"/>
                </a:solidFill>
                <a:latin typeface="ＭＳ 明朝" pitchFamily="17" charset="-128"/>
                <a:ea typeface="ＭＳ 明朝" pitchFamily="17" charset="-128"/>
              </a:rPr>
              <a:t>の</a:t>
            </a:r>
            <a:r>
              <a:rPr kumimoji="1" lang="ja-JP" altLang="en-US" sz="1600" b="1" dirty="0" smtClean="0">
                <a:solidFill>
                  <a:schemeClr val="tx1"/>
                </a:solidFill>
                <a:latin typeface="ＭＳ 明朝" pitchFamily="17" charset="-128"/>
                <a:ea typeface="ＭＳ 明朝" pitchFamily="17" charset="-128"/>
              </a:rPr>
              <a:t>認知</a:t>
            </a:r>
            <a:endParaRPr kumimoji="1" lang="ja-JP" altLang="en-US" sz="1600" b="1" dirty="0">
              <a:solidFill>
                <a:schemeClr val="tx1"/>
              </a:solidFill>
              <a:latin typeface="ＭＳ 明朝" pitchFamily="17" charset="-128"/>
              <a:ea typeface="ＭＳ 明朝" pitchFamily="17" charset="-128"/>
            </a:endParaRPr>
          </a:p>
        </p:txBody>
      </p:sp>
      <p:cxnSp>
        <p:nvCxnSpPr>
          <p:cNvPr id="27" name="直線矢印コネクタ 26"/>
          <p:cNvCxnSpPr>
            <a:stCxn id="26" idx="3"/>
            <a:endCxn id="28" idx="1"/>
          </p:cNvCxnSpPr>
          <p:nvPr/>
        </p:nvCxnSpPr>
        <p:spPr>
          <a:xfrm>
            <a:off x="2915816" y="2158008"/>
            <a:ext cx="360040" cy="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8" name="正方形/長方形 27"/>
          <p:cNvSpPr/>
          <p:nvPr/>
        </p:nvSpPr>
        <p:spPr>
          <a:xfrm>
            <a:off x="3275856" y="1700808"/>
            <a:ext cx="1224136"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latin typeface="ＭＳ 明朝" pitchFamily="17" charset="-128"/>
                <a:ea typeface="ＭＳ 明朝" pitchFamily="17" charset="-128"/>
              </a:rPr>
              <a:t>ネガティブ感情</a:t>
            </a:r>
            <a:endParaRPr kumimoji="1" lang="ja-JP" altLang="en-US" sz="1600" b="1" dirty="0">
              <a:solidFill>
                <a:schemeClr val="tx1"/>
              </a:solidFill>
              <a:latin typeface="ＭＳ 明朝" pitchFamily="17" charset="-128"/>
              <a:ea typeface="ＭＳ 明朝" pitchFamily="17" charset="-128"/>
            </a:endParaRPr>
          </a:p>
        </p:txBody>
      </p:sp>
      <p:cxnSp>
        <p:nvCxnSpPr>
          <p:cNvPr id="29" name="直線矢印コネクタ 28"/>
          <p:cNvCxnSpPr>
            <a:stCxn id="28" idx="3"/>
            <a:endCxn id="30" idx="1"/>
          </p:cNvCxnSpPr>
          <p:nvPr/>
        </p:nvCxnSpPr>
        <p:spPr>
          <a:xfrm>
            <a:off x="4499992" y="2158008"/>
            <a:ext cx="288032" cy="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0" name="正方形/長方形 29"/>
          <p:cNvSpPr/>
          <p:nvPr/>
        </p:nvSpPr>
        <p:spPr>
          <a:xfrm>
            <a:off x="4788024" y="1700808"/>
            <a:ext cx="1236358"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latin typeface="ＭＳ 明朝" pitchFamily="17" charset="-128"/>
                <a:ea typeface="ＭＳ 明朝" pitchFamily="17" charset="-128"/>
              </a:rPr>
              <a:t>自分の中で考える</a:t>
            </a:r>
            <a:endParaRPr kumimoji="1" lang="ja-JP" altLang="en-US" sz="1600" b="1" dirty="0">
              <a:solidFill>
                <a:schemeClr val="tx1"/>
              </a:solidFill>
              <a:latin typeface="ＭＳ 明朝" pitchFamily="17" charset="-128"/>
              <a:ea typeface="ＭＳ 明朝" pitchFamily="17" charset="-128"/>
            </a:endParaRPr>
          </a:p>
        </p:txBody>
      </p:sp>
      <p:cxnSp>
        <p:nvCxnSpPr>
          <p:cNvPr id="31" name="直線矢印コネクタ 30"/>
          <p:cNvCxnSpPr>
            <a:stCxn id="30" idx="3"/>
            <a:endCxn id="32" idx="1"/>
          </p:cNvCxnSpPr>
          <p:nvPr/>
        </p:nvCxnSpPr>
        <p:spPr>
          <a:xfrm>
            <a:off x="6024382" y="2158008"/>
            <a:ext cx="275810" cy="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2" name="正方形/長方形 31"/>
          <p:cNvSpPr/>
          <p:nvPr/>
        </p:nvSpPr>
        <p:spPr>
          <a:xfrm>
            <a:off x="6300192" y="1700808"/>
            <a:ext cx="1043474"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latin typeface="ＭＳ 明朝" pitchFamily="17" charset="-128"/>
                <a:ea typeface="ＭＳ 明朝" pitchFamily="17" charset="-128"/>
              </a:rPr>
              <a:t>話し合い</a:t>
            </a:r>
            <a:endParaRPr kumimoji="1" lang="ja-JP" altLang="en-US" sz="1600" b="1" dirty="0">
              <a:solidFill>
                <a:schemeClr val="tx1"/>
              </a:solidFill>
              <a:latin typeface="ＭＳ 明朝" pitchFamily="17" charset="-128"/>
              <a:ea typeface="ＭＳ 明朝" pitchFamily="17" charset="-128"/>
            </a:endParaRPr>
          </a:p>
        </p:txBody>
      </p:sp>
      <p:cxnSp>
        <p:nvCxnSpPr>
          <p:cNvPr id="79" name="直線矢印コネクタ 78"/>
          <p:cNvCxnSpPr>
            <a:stCxn id="32" idx="3"/>
            <a:endCxn id="80" idx="1"/>
          </p:cNvCxnSpPr>
          <p:nvPr/>
        </p:nvCxnSpPr>
        <p:spPr>
          <a:xfrm>
            <a:off x="7343666" y="2158008"/>
            <a:ext cx="396687" cy="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0" name="正方形/長方形 79"/>
          <p:cNvSpPr/>
          <p:nvPr/>
        </p:nvSpPr>
        <p:spPr>
          <a:xfrm>
            <a:off x="7740353" y="1700808"/>
            <a:ext cx="1152128"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latin typeface="ＭＳ 明朝" pitchFamily="17" charset="-128"/>
                <a:ea typeface="ＭＳ 明朝" pitchFamily="17" charset="-128"/>
              </a:rPr>
              <a:t>対人葛藤の終結</a:t>
            </a:r>
            <a:endParaRPr kumimoji="1" lang="ja-JP" altLang="en-US" sz="1600" b="1" dirty="0">
              <a:solidFill>
                <a:schemeClr val="tx1"/>
              </a:solidFill>
              <a:latin typeface="ＭＳ 明朝" pitchFamily="17" charset="-128"/>
              <a:ea typeface="ＭＳ 明朝" pitchFamily="17" charset="-128"/>
            </a:endParaRPr>
          </a:p>
        </p:txBody>
      </p:sp>
    </p:spTree>
    <p:extLst>
      <p:ext uri="{BB962C8B-B14F-4D97-AF65-F5344CB8AC3E}">
        <p14:creationId xmlns:p14="http://schemas.microsoft.com/office/powerpoint/2010/main" val="19638206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7467600" cy="778098"/>
          </a:xfrm>
        </p:spPr>
        <p:txBody>
          <a:bodyPr>
            <a:normAutofit/>
          </a:bodyPr>
          <a:lstStyle/>
          <a:p>
            <a:pPr algn="ctr"/>
            <a:r>
              <a:rPr kumimoji="1" lang="ja-JP" altLang="en-US" sz="3200" b="1" dirty="0" smtClean="0"/>
              <a:t>考察（１）</a:t>
            </a:r>
            <a:endParaRPr kumimoji="1" lang="ja-JP" altLang="en-US" sz="3200" b="1" dirty="0"/>
          </a:p>
        </p:txBody>
      </p:sp>
      <p:sp>
        <p:nvSpPr>
          <p:cNvPr id="3" name="コンテンツ プレースホルダー 2"/>
          <p:cNvSpPr>
            <a:spLocks noGrp="1"/>
          </p:cNvSpPr>
          <p:nvPr>
            <p:ph sz="quarter" idx="1"/>
          </p:nvPr>
        </p:nvSpPr>
        <p:spPr>
          <a:xfrm>
            <a:off x="107504" y="1052736"/>
            <a:ext cx="8712968" cy="5805264"/>
          </a:xfrm>
        </p:spPr>
        <p:txBody>
          <a:bodyPr>
            <a:normAutofit fontScale="85000" lnSpcReduction="10000"/>
          </a:bodyPr>
          <a:lstStyle/>
          <a:p>
            <a:endParaRPr lang="en-US" altLang="ja-JP" dirty="0" smtClean="0"/>
          </a:p>
          <a:p>
            <a:endParaRPr lang="en-US" altLang="ja-JP" dirty="0"/>
          </a:p>
          <a:p>
            <a:pPr marL="0" indent="0">
              <a:buNone/>
            </a:pPr>
            <a:endParaRPr lang="en-US" altLang="ja-JP" sz="1500" dirty="0" smtClean="0"/>
          </a:p>
          <a:p>
            <a:pPr marL="0" indent="0">
              <a:buNone/>
            </a:pPr>
            <a:endParaRPr lang="en-US" altLang="ja-JP" sz="1100" dirty="0"/>
          </a:p>
          <a:p>
            <a:pPr marL="0" indent="0" algn="ctr">
              <a:buNone/>
            </a:pPr>
            <a:r>
              <a:rPr lang="en-US" altLang="ja-JP" sz="1700" dirty="0" smtClean="0"/>
              <a:t>Figure </a:t>
            </a:r>
            <a:r>
              <a:rPr lang="en-US" altLang="ja-JP" sz="1700" dirty="0"/>
              <a:t>4</a:t>
            </a:r>
            <a:r>
              <a:rPr lang="ja-JP" altLang="en-US" sz="1700" dirty="0"/>
              <a:t>　対人葛藤が解決するまでのプロセス</a:t>
            </a:r>
            <a:endParaRPr lang="en-US" altLang="ja-JP" sz="1700" dirty="0"/>
          </a:p>
          <a:p>
            <a:endParaRPr lang="en-US" altLang="ja-JP" dirty="0"/>
          </a:p>
          <a:p>
            <a:pPr marL="0" indent="0">
              <a:buNone/>
            </a:pPr>
            <a:r>
              <a:rPr lang="ja-JP" altLang="en-US" dirty="0" smtClean="0"/>
              <a:t>●</a:t>
            </a:r>
            <a:r>
              <a:rPr lang="ja-JP" altLang="ja-JP" dirty="0" smtClean="0"/>
              <a:t>経</a:t>
            </a:r>
            <a:r>
              <a:rPr lang="ja-JP" altLang="ja-JP" dirty="0"/>
              <a:t>時的・非可逆的</a:t>
            </a:r>
            <a:r>
              <a:rPr lang="ja-JP" altLang="ja-JP" dirty="0" smtClean="0"/>
              <a:t>時間</a:t>
            </a:r>
            <a:r>
              <a:rPr lang="ja-JP" altLang="en-US" dirty="0" smtClean="0"/>
              <a:t>の経過を踏まえた、実証的な</a:t>
            </a:r>
            <a:r>
              <a:rPr lang="ja-JP" altLang="ja-JP" dirty="0" smtClean="0"/>
              <a:t>モデル</a:t>
            </a:r>
            <a:r>
              <a:rPr lang="ja-JP" altLang="ja-JP" dirty="0"/>
              <a:t>を</a:t>
            </a:r>
            <a:r>
              <a:rPr lang="ja-JP" altLang="ja-JP" dirty="0" smtClean="0"/>
              <a:t>提案</a:t>
            </a:r>
            <a:r>
              <a:rPr lang="ja-JP" altLang="en-US" dirty="0" smtClean="0"/>
              <a:t>している</a:t>
            </a:r>
            <a:r>
              <a:rPr lang="ja-JP" altLang="ja-JP" dirty="0" smtClean="0"/>
              <a:t>。</a:t>
            </a:r>
            <a:endParaRPr lang="en-US" altLang="ja-JP" dirty="0" smtClean="0"/>
          </a:p>
          <a:p>
            <a:pPr marL="0" indent="0">
              <a:buNone/>
            </a:pPr>
            <a:endParaRPr lang="en-US" altLang="ja-JP" dirty="0"/>
          </a:p>
          <a:p>
            <a:pPr marL="0" indent="0">
              <a:buNone/>
            </a:pPr>
            <a:r>
              <a:rPr lang="ja-JP" altLang="en-US" dirty="0" smtClean="0"/>
              <a:t>●上記のプロセスは、</a:t>
            </a:r>
            <a:r>
              <a:rPr lang="ja-JP" altLang="ja-JP" dirty="0" smtClean="0"/>
              <a:t>「</a:t>
            </a:r>
            <a:r>
              <a:rPr lang="ja-JP" altLang="ja-JP" dirty="0"/>
              <a:t>統合」方略に該当すると</a:t>
            </a:r>
            <a:r>
              <a:rPr lang="ja-JP" altLang="ja-JP" dirty="0" smtClean="0"/>
              <a:t>考えられ</a:t>
            </a:r>
            <a:r>
              <a:rPr lang="ja-JP" altLang="en-US" dirty="0" smtClean="0"/>
              <a:t>る。</a:t>
            </a:r>
            <a:endParaRPr lang="en-US" altLang="ja-JP" dirty="0" smtClean="0"/>
          </a:p>
          <a:p>
            <a:pPr marL="0" indent="0">
              <a:buNone/>
            </a:pPr>
            <a:r>
              <a:rPr lang="ja-JP" altLang="en-US" dirty="0"/>
              <a:t>　</a:t>
            </a:r>
            <a:endParaRPr lang="en-US" altLang="ja-JP" dirty="0" smtClean="0"/>
          </a:p>
          <a:p>
            <a:pPr marL="0" indent="0">
              <a:buNone/>
            </a:pPr>
            <a:r>
              <a:rPr lang="ja-JP" altLang="en-US" dirty="0"/>
              <a:t>●</a:t>
            </a:r>
            <a:r>
              <a:rPr lang="ja-JP" altLang="ja-JP" dirty="0" smtClean="0"/>
              <a:t>相互理解を</a:t>
            </a:r>
            <a:r>
              <a:rPr lang="ja-JP" altLang="ja-JP" dirty="0"/>
              <a:t>得ること</a:t>
            </a:r>
            <a:r>
              <a:rPr lang="ja-JP" altLang="ja-JP" dirty="0" smtClean="0"/>
              <a:t>でネガティブ</a:t>
            </a:r>
            <a:r>
              <a:rPr lang="ja-JP" altLang="ja-JP" dirty="0"/>
              <a:t>感情が解消されたと</a:t>
            </a:r>
            <a:r>
              <a:rPr lang="ja-JP" altLang="ja-JP" dirty="0" smtClean="0"/>
              <a:t>考えられる点</a:t>
            </a:r>
            <a:r>
              <a:rPr lang="ja-JP" altLang="ja-JP" dirty="0"/>
              <a:t>において</a:t>
            </a:r>
            <a:r>
              <a:rPr lang="ja-JP" altLang="ja-JP" dirty="0" smtClean="0"/>
              <a:t>、</a:t>
            </a:r>
            <a:endParaRPr lang="en-US" altLang="ja-JP" dirty="0" smtClean="0"/>
          </a:p>
          <a:p>
            <a:pPr marL="0" indent="0">
              <a:buNone/>
            </a:pPr>
            <a:r>
              <a:rPr lang="ja-JP" altLang="en-US" dirty="0"/>
              <a:t>　</a:t>
            </a:r>
            <a:r>
              <a:rPr lang="ja-JP" altLang="en-US" dirty="0" smtClean="0"/>
              <a:t>　</a:t>
            </a:r>
            <a:r>
              <a:rPr lang="ja-JP" altLang="ja-JP" b="1" u="sng" dirty="0" smtClean="0"/>
              <a:t>「</a:t>
            </a:r>
            <a:r>
              <a:rPr lang="ja-JP" altLang="ja-JP" b="1" u="sng" dirty="0"/>
              <a:t>統合」方略が望ましい方略で</a:t>
            </a:r>
            <a:r>
              <a:rPr lang="ja-JP" altLang="ja-JP" b="1" u="sng" dirty="0" smtClean="0"/>
              <a:t>ある</a:t>
            </a:r>
            <a:r>
              <a:rPr lang="ja-JP" altLang="en-US" dirty="0" smtClean="0"/>
              <a:t>と質的研究の観点からも示唆された</a:t>
            </a:r>
            <a:r>
              <a:rPr lang="ja-JP" altLang="ja-JP" dirty="0" smtClean="0"/>
              <a:t>。</a:t>
            </a:r>
            <a:endParaRPr lang="en-US" altLang="ja-JP" dirty="0" smtClean="0"/>
          </a:p>
          <a:p>
            <a:pPr marL="0" indent="0">
              <a:buNone/>
            </a:pPr>
            <a:r>
              <a:rPr lang="ja-JP" altLang="en-US" dirty="0"/>
              <a:t>　</a:t>
            </a:r>
            <a:endParaRPr lang="en-US" altLang="ja-JP" dirty="0"/>
          </a:p>
          <a:p>
            <a:pPr marL="0" indent="0">
              <a:buNone/>
            </a:pPr>
            <a:r>
              <a:rPr lang="ja-JP" altLang="en-US" dirty="0" smtClean="0"/>
              <a:t>●表面的に</a:t>
            </a:r>
            <a:r>
              <a:rPr lang="ja-JP" altLang="ja-JP" dirty="0" smtClean="0"/>
              <a:t>対立</a:t>
            </a:r>
            <a:r>
              <a:rPr lang="ja-JP" altLang="ja-JP" dirty="0"/>
              <a:t>する意見を受け入れられるものに調節するというだけでなく</a:t>
            </a:r>
            <a:r>
              <a:rPr lang="ja-JP" altLang="ja-JP" dirty="0" smtClean="0"/>
              <a:t>、</a:t>
            </a:r>
            <a:endParaRPr lang="en-US" altLang="ja-JP" dirty="0"/>
          </a:p>
          <a:p>
            <a:pPr marL="0" indent="0">
              <a:buNone/>
            </a:pPr>
            <a:r>
              <a:rPr lang="ja-JP" altLang="en-US" b="1" dirty="0" smtClean="0"/>
              <a:t>　</a:t>
            </a:r>
            <a:r>
              <a:rPr lang="ja-JP" altLang="ja-JP" b="1" u="sng" dirty="0" smtClean="0"/>
              <a:t>湧き上がって</a:t>
            </a:r>
            <a:r>
              <a:rPr lang="ja-JP" altLang="ja-JP" b="1" u="sng" dirty="0"/>
              <a:t>きた葛藤的な認知や</a:t>
            </a:r>
            <a:r>
              <a:rPr lang="ja-JP" altLang="ja-JP" b="1" u="sng" dirty="0" smtClean="0"/>
              <a:t>ネガティブ</a:t>
            </a:r>
            <a:r>
              <a:rPr lang="ja-JP" altLang="en-US" b="1" u="sng" dirty="0" smtClean="0"/>
              <a:t>な</a:t>
            </a:r>
            <a:r>
              <a:rPr lang="ja-JP" altLang="ja-JP" b="1" u="sng" dirty="0" smtClean="0"/>
              <a:t>感情</a:t>
            </a:r>
            <a:r>
              <a:rPr lang="ja-JP" altLang="ja-JP" b="1" u="sng" dirty="0"/>
              <a:t>を</a:t>
            </a:r>
            <a:r>
              <a:rPr lang="ja-JP" altLang="ja-JP" b="1" u="sng" dirty="0" smtClean="0"/>
              <a:t>吟味し、話し合い、</a:t>
            </a:r>
            <a:endParaRPr lang="en-US" altLang="ja-JP" b="1" u="sng" dirty="0" smtClean="0"/>
          </a:p>
          <a:p>
            <a:pPr marL="0" indent="0">
              <a:buNone/>
            </a:pPr>
            <a:r>
              <a:rPr lang="ja-JP" altLang="en-US" dirty="0"/>
              <a:t>　</a:t>
            </a:r>
            <a:r>
              <a:rPr lang="ja-JP" altLang="ja-JP" b="1" u="sng" dirty="0" smtClean="0"/>
              <a:t>相互</a:t>
            </a:r>
            <a:r>
              <a:rPr lang="ja-JP" altLang="ja-JP" b="1" u="sng" dirty="0"/>
              <a:t>理解を</a:t>
            </a:r>
            <a:r>
              <a:rPr lang="ja-JP" altLang="ja-JP" b="1" u="sng" dirty="0" smtClean="0"/>
              <a:t>得る</a:t>
            </a:r>
            <a:r>
              <a:rPr lang="ja-JP" altLang="en-US" b="1" u="sng" dirty="0" smtClean="0"/>
              <a:t>という</a:t>
            </a:r>
            <a:r>
              <a:rPr lang="ja-JP" altLang="ja-JP" b="1" u="sng" dirty="0" smtClean="0"/>
              <a:t>プロセス</a:t>
            </a:r>
            <a:r>
              <a:rPr lang="ja-JP" altLang="en-US" dirty="0" smtClean="0"/>
              <a:t>が重要である可能性。</a:t>
            </a:r>
            <a:endParaRPr lang="en-US" altLang="ja-JP" dirty="0" smtClean="0"/>
          </a:p>
          <a:p>
            <a:pPr marL="0" indent="0">
              <a:buNone/>
            </a:pPr>
            <a:endParaRPr lang="en-US" altLang="ja-JP" dirty="0" smtClean="0"/>
          </a:p>
          <a:p>
            <a:pPr marL="0" indent="0">
              <a:buNone/>
            </a:pPr>
            <a:endParaRPr lang="en-US" altLang="ja-JP" b="1" dirty="0" smtClean="0"/>
          </a:p>
          <a:p>
            <a:pPr marL="0" indent="0">
              <a:buNone/>
            </a:pPr>
            <a:endParaRPr lang="en-US" altLang="ja-JP" dirty="0" smtClean="0"/>
          </a:p>
          <a:p>
            <a:pPr marL="0" indent="0">
              <a:buNone/>
            </a:pPr>
            <a:endParaRPr lang="ja-JP" altLang="ja-JP" dirty="0"/>
          </a:p>
          <a:p>
            <a:endParaRPr kumimoji="1" lang="ja-JP" altLang="en-US" dirty="0"/>
          </a:p>
        </p:txBody>
      </p:sp>
      <p:sp>
        <p:nvSpPr>
          <p:cNvPr id="40" name="正方形/長方形 39"/>
          <p:cNvSpPr/>
          <p:nvPr/>
        </p:nvSpPr>
        <p:spPr>
          <a:xfrm>
            <a:off x="251520" y="1124744"/>
            <a:ext cx="1080120"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ln>
                  <a:solidFill>
                    <a:schemeClr val="tx1"/>
                  </a:solidFill>
                </a:ln>
                <a:noFill/>
                <a:latin typeface="ＭＳ 明朝" pitchFamily="17" charset="-128"/>
                <a:ea typeface="ＭＳ 明朝" pitchFamily="17" charset="-128"/>
              </a:rPr>
              <a:t>対人葛藤</a:t>
            </a:r>
            <a:endParaRPr kumimoji="1" lang="en-US" altLang="ja-JP" sz="1600" dirty="0" smtClean="0">
              <a:ln>
                <a:solidFill>
                  <a:schemeClr val="tx1"/>
                </a:solidFill>
              </a:ln>
              <a:noFill/>
              <a:latin typeface="ＭＳ 明朝" pitchFamily="17" charset="-128"/>
              <a:ea typeface="ＭＳ 明朝" pitchFamily="17" charset="-128"/>
            </a:endParaRPr>
          </a:p>
          <a:p>
            <a:pPr algn="ctr"/>
            <a:r>
              <a:rPr lang="ja-JP" altLang="en-US" sz="1600" dirty="0" smtClean="0">
                <a:ln>
                  <a:solidFill>
                    <a:schemeClr val="tx1"/>
                  </a:solidFill>
                </a:ln>
                <a:noFill/>
                <a:latin typeface="ＭＳ 明朝" pitchFamily="17" charset="-128"/>
                <a:ea typeface="ＭＳ 明朝" pitchFamily="17" charset="-128"/>
              </a:rPr>
              <a:t>の発生</a:t>
            </a:r>
            <a:endParaRPr kumimoji="1" lang="ja-JP" altLang="en-US" sz="1600" dirty="0">
              <a:ln>
                <a:solidFill>
                  <a:schemeClr val="tx1"/>
                </a:solidFill>
              </a:ln>
              <a:noFill/>
              <a:latin typeface="ＭＳ 明朝" pitchFamily="17" charset="-128"/>
              <a:ea typeface="ＭＳ 明朝" pitchFamily="17" charset="-128"/>
            </a:endParaRPr>
          </a:p>
        </p:txBody>
      </p:sp>
      <p:cxnSp>
        <p:nvCxnSpPr>
          <p:cNvPr id="41" name="直線矢印コネクタ 40"/>
          <p:cNvCxnSpPr>
            <a:stCxn id="40" idx="3"/>
            <a:endCxn id="42" idx="1"/>
          </p:cNvCxnSpPr>
          <p:nvPr/>
        </p:nvCxnSpPr>
        <p:spPr>
          <a:xfrm>
            <a:off x="1331640" y="1581944"/>
            <a:ext cx="288032" cy="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2" name="正方形/長方形 41"/>
          <p:cNvSpPr/>
          <p:nvPr/>
        </p:nvSpPr>
        <p:spPr>
          <a:xfrm>
            <a:off x="1619672" y="1124744"/>
            <a:ext cx="1296144"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2296" indent="0" algn="ctr">
              <a:buNone/>
            </a:pPr>
            <a:r>
              <a:rPr kumimoji="1" lang="ja-JP" altLang="en-US" sz="1600" b="1" dirty="0" smtClean="0">
                <a:solidFill>
                  <a:schemeClr val="tx1"/>
                </a:solidFill>
                <a:latin typeface="ＭＳ 明朝" pitchFamily="17" charset="-128"/>
                <a:ea typeface="ＭＳ 明朝" pitchFamily="17" charset="-128"/>
              </a:rPr>
              <a:t>価値観の</a:t>
            </a:r>
            <a:endParaRPr kumimoji="1" lang="en-US" altLang="ja-JP" sz="1600" b="1" dirty="0" smtClean="0">
              <a:solidFill>
                <a:schemeClr val="tx1"/>
              </a:solidFill>
              <a:latin typeface="ＭＳ 明朝" pitchFamily="17" charset="-128"/>
              <a:ea typeface="ＭＳ 明朝" pitchFamily="17" charset="-128"/>
            </a:endParaRPr>
          </a:p>
          <a:p>
            <a:pPr marL="82296" indent="0" algn="ctr">
              <a:buNone/>
            </a:pPr>
            <a:r>
              <a:rPr kumimoji="1" lang="ja-JP" altLang="en-US" sz="1600" b="1" dirty="0" smtClean="0">
                <a:solidFill>
                  <a:schemeClr val="tx1"/>
                </a:solidFill>
                <a:latin typeface="ＭＳ 明朝" pitchFamily="17" charset="-128"/>
                <a:ea typeface="ＭＳ 明朝" pitchFamily="17" charset="-128"/>
              </a:rPr>
              <a:t>違い</a:t>
            </a:r>
            <a:r>
              <a:rPr lang="ja-JP" altLang="en-US" sz="1600" b="1" dirty="0" smtClean="0">
                <a:solidFill>
                  <a:schemeClr val="tx1"/>
                </a:solidFill>
                <a:latin typeface="ＭＳ 明朝" pitchFamily="17" charset="-128"/>
                <a:ea typeface="ＭＳ 明朝" pitchFamily="17" charset="-128"/>
              </a:rPr>
              <a:t>の</a:t>
            </a:r>
            <a:r>
              <a:rPr kumimoji="1" lang="ja-JP" altLang="en-US" sz="1600" b="1" dirty="0" smtClean="0">
                <a:solidFill>
                  <a:schemeClr val="tx1"/>
                </a:solidFill>
                <a:latin typeface="ＭＳ 明朝" pitchFamily="17" charset="-128"/>
                <a:ea typeface="ＭＳ 明朝" pitchFamily="17" charset="-128"/>
              </a:rPr>
              <a:t>認知</a:t>
            </a:r>
            <a:endParaRPr kumimoji="1" lang="ja-JP" altLang="en-US" sz="1600" b="1" dirty="0">
              <a:solidFill>
                <a:schemeClr val="tx1"/>
              </a:solidFill>
              <a:latin typeface="ＭＳ 明朝" pitchFamily="17" charset="-128"/>
              <a:ea typeface="ＭＳ 明朝" pitchFamily="17" charset="-128"/>
            </a:endParaRPr>
          </a:p>
        </p:txBody>
      </p:sp>
      <p:cxnSp>
        <p:nvCxnSpPr>
          <p:cNvPr id="43" name="直線矢印コネクタ 42"/>
          <p:cNvCxnSpPr>
            <a:stCxn id="42" idx="3"/>
            <a:endCxn id="44" idx="1"/>
          </p:cNvCxnSpPr>
          <p:nvPr/>
        </p:nvCxnSpPr>
        <p:spPr>
          <a:xfrm>
            <a:off x="2915816" y="1581944"/>
            <a:ext cx="360040" cy="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4" name="正方形/長方形 43"/>
          <p:cNvSpPr/>
          <p:nvPr/>
        </p:nvSpPr>
        <p:spPr>
          <a:xfrm>
            <a:off x="3275856" y="1124744"/>
            <a:ext cx="1224136"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latin typeface="ＭＳ 明朝" pitchFamily="17" charset="-128"/>
                <a:ea typeface="ＭＳ 明朝" pitchFamily="17" charset="-128"/>
              </a:rPr>
              <a:t>ネガティブ感情</a:t>
            </a:r>
            <a:endParaRPr kumimoji="1" lang="ja-JP" altLang="en-US" sz="1600" b="1" dirty="0">
              <a:solidFill>
                <a:schemeClr val="tx1"/>
              </a:solidFill>
              <a:latin typeface="ＭＳ 明朝" pitchFamily="17" charset="-128"/>
              <a:ea typeface="ＭＳ 明朝" pitchFamily="17" charset="-128"/>
            </a:endParaRPr>
          </a:p>
        </p:txBody>
      </p:sp>
      <p:cxnSp>
        <p:nvCxnSpPr>
          <p:cNvPr id="45" name="直線矢印コネクタ 44"/>
          <p:cNvCxnSpPr>
            <a:stCxn id="44" idx="3"/>
            <a:endCxn id="46" idx="1"/>
          </p:cNvCxnSpPr>
          <p:nvPr/>
        </p:nvCxnSpPr>
        <p:spPr>
          <a:xfrm>
            <a:off x="4499992" y="1581944"/>
            <a:ext cx="288032" cy="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6" name="正方形/長方形 45"/>
          <p:cNvSpPr/>
          <p:nvPr/>
        </p:nvSpPr>
        <p:spPr>
          <a:xfrm>
            <a:off x="4788024" y="1124744"/>
            <a:ext cx="1236358"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latin typeface="ＭＳ 明朝" pitchFamily="17" charset="-128"/>
                <a:ea typeface="ＭＳ 明朝" pitchFamily="17" charset="-128"/>
              </a:rPr>
              <a:t>自分の中で考える</a:t>
            </a:r>
            <a:endParaRPr kumimoji="1" lang="ja-JP" altLang="en-US" sz="1600" b="1" dirty="0">
              <a:solidFill>
                <a:schemeClr val="tx1"/>
              </a:solidFill>
              <a:latin typeface="ＭＳ 明朝" pitchFamily="17" charset="-128"/>
              <a:ea typeface="ＭＳ 明朝" pitchFamily="17" charset="-128"/>
            </a:endParaRPr>
          </a:p>
        </p:txBody>
      </p:sp>
      <p:cxnSp>
        <p:nvCxnSpPr>
          <p:cNvPr id="47" name="直線矢印コネクタ 46"/>
          <p:cNvCxnSpPr>
            <a:stCxn id="46" idx="3"/>
            <a:endCxn id="48" idx="1"/>
          </p:cNvCxnSpPr>
          <p:nvPr/>
        </p:nvCxnSpPr>
        <p:spPr>
          <a:xfrm>
            <a:off x="6024382" y="1581944"/>
            <a:ext cx="275810" cy="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8" name="正方形/長方形 47"/>
          <p:cNvSpPr/>
          <p:nvPr/>
        </p:nvSpPr>
        <p:spPr>
          <a:xfrm>
            <a:off x="6300192" y="1124744"/>
            <a:ext cx="1043474"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latin typeface="ＭＳ 明朝" pitchFamily="17" charset="-128"/>
                <a:ea typeface="ＭＳ 明朝" pitchFamily="17" charset="-128"/>
              </a:rPr>
              <a:t>話し合い</a:t>
            </a:r>
            <a:endParaRPr kumimoji="1" lang="ja-JP" altLang="en-US" sz="1600" b="1" dirty="0">
              <a:solidFill>
                <a:schemeClr val="tx1"/>
              </a:solidFill>
              <a:latin typeface="ＭＳ 明朝" pitchFamily="17" charset="-128"/>
              <a:ea typeface="ＭＳ 明朝" pitchFamily="17" charset="-128"/>
            </a:endParaRPr>
          </a:p>
        </p:txBody>
      </p:sp>
      <p:cxnSp>
        <p:nvCxnSpPr>
          <p:cNvPr id="49" name="直線矢印コネクタ 48"/>
          <p:cNvCxnSpPr>
            <a:stCxn id="48" idx="3"/>
            <a:endCxn id="50" idx="1"/>
          </p:cNvCxnSpPr>
          <p:nvPr/>
        </p:nvCxnSpPr>
        <p:spPr>
          <a:xfrm>
            <a:off x="7343666" y="1581944"/>
            <a:ext cx="396687" cy="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0" name="正方形/長方形 49"/>
          <p:cNvSpPr/>
          <p:nvPr/>
        </p:nvSpPr>
        <p:spPr>
          <a:xfrm>
            <a:off x="7740353" y="1124744"/>
            <a:ext cx="1152128"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latin typeface="ＭＳ 明朝" pitchFamily="17" charset="-128"/>
                <a:ea typeface="ＭＳ 明朝" pitchFamily="17" charset="-128"/>
              </a:rPr>
              <a:t>対人葛藤の終結</a:t>
            </a:r>
            <a:endParaRPr kumimoji="1" lang="ja-JP" altLang="en-US" sz="1600" b="1" dirty="0">
              <a:solidFill>
                <a:schemeClr val="tx1"/>
              </a:solidFill>
              <a:latin typeface="ＭＳ 明朝" pitchFamily="17" charset="-128"/>
              <a:ea typeface="ＭＳ 明朝" pitchFamily="17" charset="-128"/>
            </a:endParaRPr>
          </a:p>
        </p:txBody>
      </p:sp>
    </p:spTree>
    <p:extLst>
      <p:ext uri="{BB962C8B-B14F-4D97-AF65-F5344CB8AC3E}">
        <p14:creationId xmlns:p14="http://schemas.microsoft.com/office/powerpoint/2010/main" val="10888505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smtClean="0"/>
              <a:t>考察（２）</a:t>
            </a:r>
            <a:endParaRPr kumimoji="1" lang="ja-JP" altLang="en-US" dirty="0"/>
          </a:p>
        </p:txBody>
      </p:sp>
      <p:sp>
        <p:nvSpPr>
          <p:cNvPr id="3" name="コンテンツ プレースホルダー 2"/>
          <p:cNvSpPr>
            <a:spLocks noGrp="1"/>
          </p:cNvSpPr>
          <p:nvPr>
            <p:ph sz="quarter" idx="1"/>
          </p:nvPr>
        </p:nvSpPr>
        <p:spPr>
          <a:xfrm>
            <a:off x="251520" y="1600200"/>
            <a:ext cx="8568952" cy="4873752"/>
          </a:xfrm>
        </p:spPr>
        <p:txBody>
          <a:bodyPr>
            <a:normAutofit fontScale="92500" lnSpcReduction="10000"/>
          </a:bodyPr>
          <a:lstStyle/>
          <a:p>
            <a:pPr marL="0" indent="0">
              <a:buNone/>
            </a:pPr>
            <a:r>
              <a:rPr lang="ja-JP" altLang="en-US" dirty="0" smtClean="0"/>
              <a:t>●</a:t>
            </a:r>
            <a:r>
              <a:rPr lang="ja-JP" altLang="ja-JP" dirty="0" smtClean="0"/>
              <a:t>対人葛藤</a:t>
            </a:r>
            <a:r>
              <a:rPr lang="ja-JP" altLang="en-US" dirty="0" smtClean="0"/>
              <a:t>が</a:t>
            </a:r>
            <a:r>
              <a:rPr lang="ja-JP" altLang="ja-JP" dirty="0" smtClean="0"/>
              <a:t>終結</a:t>
            </a:r>
            <a:r>
              <a:rPr lang="ja-JP" altLang="en-US" dirty="0" smtClean="0"/>
              <a:t>する</a:t>
            </a:r>
            <a:r>
              <a:rPr lang="ja-JP" altLang="ja-JP" dirty="0" smtClean="0"/>
              <a:t>までの</a:t>
            </a:r>
            <a:r>
              <a:rPr lang="ja-JP" altLang="ja-JP" dirty="0"/>
              <a:t>具体的なプロセス</a:t>
            </a:r>
            <a:r>
              <a:rPr lang="ja-JP" altLang="ja-JP" dirty="0" smtClean="0"/>
              <a:t>が</a:t>
            </a:r>
            <a:endParaRPr lang="en-US" altLang="ja-JP" dirty="0" smtClean="0"/>
          </a:p>
          <a:p>
            <a:pPr marL="0" indent="0">
              <a:buNone/>
            </a:pPr>
            <a:r>
              <a:rPr lang="ja-JP" altLang="en-US" dirty="0"/>
              <a:t>　　</a:t>
            </a:r>
            <a:r>
              <a:rPr lang="ja-JP" altLang="ja-JP" dirty="0" smtClean="0"/>
              <a:t>示され</a:t>
            </a:r>
            <a:r>
              <a:rPr lang="ja-JP" altLang="en-US" dirty="0" smtClean="0"/>
              <a:t>た点において</a:t>
            </a:r>
            <a:r>
              <a:rPr lang="ja-JP" altLang="ja-JP" dirty="0" smtClean="0"/>
              <a:t>、</a:t>
            </a:r>
            <a:r>
              <a:rPr lang="en-US" altLang="ja-JP" dirty="0"/>
              <a:t>TEM</a:t>
            </a:r>
            <a:r>
              <a:rPr lang="ja-JP" altLang="ja-JP" dirty="0"/>
              <a:t>は対人葛藤研究に適合</a:t>
            </a:r>
            <a:r>
              <a:rPr lang="ja-JP" altLang="ja-JP" dirty="0" smtClean="0"/>
              <a:t>し</a:t>
            </a:r>
            <a:endParaRPr lang="en-US" altLang="ja-JP" dirty="0" smtClean="0"/>
          </a:p>
          <a:p>
            <a:pPr marL="0" indent="0">
              <a:buNone/>
            </a:pPr>
            <a:r>
              <a:rPr lang="ja-JP" altLang="en-US" dirty="0"/>
              <a:t>　</a:t>
            </a:r>
            <a:r>
              <a:rPr lang="ja-JP" altLang="en-US" dirty="0" smtClean="0"/>
              <a:t>　</a:t>
            </a:r>
            <a:r>
              <a:rPr lang="ja-JP" altLang="ja-JP" dirty="0" err="1" smtClean="0"/>
              <a:t>た</a:t>
            </a:r>
            <a:r>
              <a:rPr lang="ja-JP" altLang="ja-JP" dirty="0"/>
              <a:t>手法</a:t>
            </a:r>
            <a:r>
              <a:rPr lang="ja-JP" altLang="ja-JP" dirty="0" smtClean="0"/>
              <a:t>で</a:t>
            </a:r>
            <a:r>
              <a:rPr lang="ja-JP" altLang="en-US" dirty="0" smtClean="0"/>
              <a:t>あ</a:t>
            </a:r>
            <a:r>
              <a:rPr lang="ja-JP" altLang="ja-JP" dirty="0" smtClean="0"/>
              <a:t>ると</a:t>
            </a:r>
            <a:r>
              <a:rPr lang="ja-JP" altLang="ja-JP" dirty="0"/>
              <a:t>考えられる</a:t>
            </a:r>
            <a:r>
              <a:rPr lang="ja-JP" altLang="ja-JP" dirty="0" smtClean="0"/>
              <a:t>。</a:t>
            </a:r>
            <a:endParaRPr lang="en-US" altLang="ja-JP" dirty="0" smtClean="0"/>
          </a:p>
          <a:p>
            <a:pPr marL="0" indent="0">
              <a:buNone/>
            </a:pPr>
            <a:endParaRPr lang="en-US" altLang="ja-JP" dirty="0" smtClean="0"/>
          </a:p>
          <a:p>
            <a:pPr marL="0" indent="0">
              <a:buNone/>
            </a:pPr>
            <a:r>
              <a:rPr lang="ja-JP" altLang="en-US" dirty="0" smtClean="0"/>
              <a:t>●</a:t>
            </a:r>
            <a:r>
              <a:rPr lang="ja-JP" altLang="ja-JP" dirty="0" smtClean="0"/>
              <a:t>時間的</a:t>
            </a:r>
            <a:r>
              <a:rPr lang="ja-JP" altLang="ja-JP" dirty="0"/>
              <a:t>な経過の中で</a:t>
            </a:r>
            <a:r>
              <a:rPr lang="ja-JP" altLang="ja-JP" dirty="0" smtClean="0"/>
              <a:t>の認知</a:t>
            </a:r>
            <a:r>
              <a:rPr lang="ja-JP" altLang="ja-JP" dirty="0"/>
              <a:t>や感情、自分の中で</a:t>
            </a:r>
            <a:r>
              <a:rPr lang="ja-JP" altLang="ja-JP" dirty="0" smtClean="0"/>
              <a:t>考え</a:t>
            </a:r>
            <a:endParaRPr lang="en-US" altLang="ja-JP" dirty="0" smtClean="0"/>
          </a:p>
          <a:p>
            <a:pPr marL="0" indent="0">
              <a:buNone/>
            </a:pPr>
            <a:r>
              <a:rPr lang="ja-JP" altLang="en-US" dirty="0"/>
              <a:t>　</a:t>
            </a:r>
            <a:r>
              <a:rPr lang="ja-JP" altLang="ja-JP" dirty="0" smtClean="0"/>
              <a:t>る</a:t>
            </a:r>
            <a:r>
              <a:rPr lang="ja-JP" altLang="ja-JP" dirty="0"/>
              <a:t>という、個人内のダイナミックなプロセスを得られる</a:t>
            </a:r>
            <a:r>
              <a:rPr lang="ja-JP" altLang="ja-JP" dirty="0" smtClean="0"/>
              <a:t>という点</a:t>
            </a:r>
            <a:endParaRPr lang="en-US" altLang="ja-JP" dirty="0" smtClean="0"/>
          </a:p>
          <a:p>
            <a:pPr marL="0" indent="0">
              <a:buNone/>
            </a:pPr>
            <a:r>
              <a:rPr lang="ja-JP" altLang="en-US" dirty="0" smtClean="0"/>
              <a:t>　</a:t>
            </a:r>
            <a:r>
              <a:rPr lang="ja-JP" altLang="ja-JP" dirty="0" smtClean="0"/>
              <a:t>に</a:t>
            </a:r>
            <a:r>
              <a:rPr lang="ja-JP" altLang="ja-JP" dirty="0"/>
              <a:t>おいても、</a:t>
            </a:r>
            <a:r>
              <a:rPr lang="en-US" altLang="ja-JP" dirty="0"/>
              <a:t>TEM</a:t>
            </a:r>
            <a:r>
              <a:rPr lang="ja-JP" altLang="ja-JP" dirty="0"/>
              <a:t>を用いることは</a:t>
            </a:r>
            <a:r>
              <a:rPr lang="ja-JP" altLang="ja-JP" dirty="0" smtClean="0"/>
              <a:t>有益と</a:t>
            </a:r>
            <a:r>
              <a:rPr lang="ja-JP" altLang="ja-JP" dirty="0"/>
              <a:t>考えられる</a:t>
            </a:r>
            <a:r>
              <a:rPr lang="ja-JP" altLang="ja-JP" dirty="0" smtClean="0"/>
              <a:t>。</a:t>
            </a:r>
            <a:endParaRPr lang="en-US" altLang="ja-JP" dirty="0" smtClean="0"/>
          </a:p>
          <a:p>
            <a:pPr marL="0" indent="0">
              <a:buNone/>
            </a:pPr>
            <a:endParaRPr lang="en-US" altLang="ja-JP" dirty="0"/>
          </a:p>
          <a:p>
            <a:pPr marL="0" indent="0">
              <a:buNone/>
            </a:pPr>
            <a:r>
              <a:rPr lang="ja-JP" altLang="en-US" dirty="0" smtClean="0"/>
              <a:t>●</a:t>
            </a:r>
            <a:r>
              <a:rPr lang="ja-JP" altLang="ja-JP" dirty="0" smtClean="0"/>
              <a:t>当事者間</a:t>
            </a:r>
            <a:r>
              <a:rPr lang="ja-JP" altLang="ja-JP" dirty="0"/>
              <a:t>の相互作用という側面を</a:t>
            </a:r>
            <a:r>
              <a:rPr lang="ja-JP" altLang="ja-JP" dirty="0" smtClean="0"/>
              <a:t>捉えるには</a:t>
            </a:r>
            <a:r>
              <a:rPr lang="ja-JP" altLang="ja-JP" dirty="0"/>
              <a:t>限界が</a:t>
            </a:r>
            <a:r>
              <a:rPr lang="ja-JP" altLang="ja-JP" dirty="0" smtClean="0"/>
              <a:t>ある</a:t>
            </a:r>
            <a:r>
              <a:rPr lang="ja-JP" altLang="en-US" dirty="0" smtClean="0"/>
              <a:t>。</a:t>
            </a:r>
            <a:endParaRPr lang="en-US" altLang="ja-JP" dirty="0" smtClean="0"/>
          </a:p>
          <a:p>
            <a:pPr marL="0" indent="0">
              <a:buNone/>
            </a:pPr>
            <a:endParaRPr lang="en-US" altLang="ja-JP" dirty="0"/>
          </a:p>
          <a:p>
            <a:pPr marL="0" indent="0">
              <a:buNone/>
            </a:pPr>
            <a:r>
              <a:rPr lang="ja-JP" altLang="en-US" dirty="0" smtClean="0"/>
              <a:t>●現実的な出来事と、個人の内界が入り混じったプロセス図</a:t>
            </a:r>
            <a:endParaRPr lang="en-US" altLang="ja-JP" dirty="0" smtClean="0"/>
          </a:p>
          <a:p>
            <a:pPr marL="0" indent="0">
              <a:buNone/>
            </a:pPr>
            <a:r>
              <a:rPr lang="ja-JP" altLang="en-US" dirty="0"/>
              <a:t>　</a:t>
            </a:r>
            <a:r>
              <a:rPr lang="ja-JP" altLang="en-US" dirty="0" smtClean="0"/>
              <a:t>であり、より精緻なプロセスを明らかにすることが望まれる。</a:t>
            </a:r>
            <a:endParaRPr lang="ja-JP" altLang="ja-JP" dirty="0"/>
          </a:p>
        </p:txBody>
      </p:sp>
      <p:sp>
        <p:nvSpPr>
          <p:cNvPr id="5" name="スライド番号プレースホルダー 4"/>
          <p:cNvSpPr>
            <a:spLocks noGrp="1"/>
          </p:cNvSpPr>
          <p:nvPr>
            <p:ph type="sldNum" sz="quarter" idx="15"/>
          </p:nvPr>
        </p:nvSpPr>
        <p:spPr/>
        <p:txBody>
          <a:bodyPr/>
          <a:lstStyle/>
          <a:p>
            <a:fld id="{8AAFCC80-217F-48E4-8BF3-477346CDF554}" type="slidenum">
              <a:rPr kumimoji="1" lang="ja-JP" altLang="en-US" smtClean="0"/>
              <a:pPr/>
              <a:t>14</a:t>
            </a:fld>
            <a:endParaRPr kumimoji="1" lang="ja-JP" altLang="en-US"/>
          </a:p>
        </p:txBody>
      </p:sp>
    </p:spTree>
    <p:extLst>
      <p:ext uri="{BB962C8B-B14F-4D97-AF65-F5344CB8AC3E}">
        <p14:creationId xmlns:p14="http://schemas.microsoft.com/office/powerpoint/2010/main" val="31664405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274638"/>
            <a:ext cx="8568952" cy="778098"/>
          </a:xfrm>
        </p:spPr>
        <p:txBody>
          <a:bodyPr/>
          <a:lstStyle/>
          <a:p>
            <a:pPr algn="ctr"/>
            <a:r>
              <a:rPr kumimoji="1" lang="ja-JP" altLang="en-US" b="1" dirty="0" smtClean="0"/>
              <a:t>今後に向けて</a:t>
            </a:r>
            <a:endParaRPr kumimoji="1" lang="ja-JP" altLang="en-US" b="1" dirty="0"/>
          </a:p>
        </p:txBody>
      </p:sp>
      <p:sp>
        <p:nvSpPr>
          <p:cNvPr id="3" name="コンテンツ プレースホルダー 2"/>
          <p:cNvSpPr>
            <a:spLocks noGrp="1"/>
          </p:cNvSpPr>
          <p:nvPr>
            <p:ph sz="quarter" idx="1"/>
          </p:nvPr>
        </p:nvSpPr>
        <p:spPr>
          <a:xfrm>
            <a:off x="107504" y="1052736"/>
            <a:ext cx="8640960" cy="5421216"/>
          </a:xfrm>
        </p:spPr>
        <p:txBody>
          <a:bodyPr>
            <a:normAutofit fontScale="70000" lnSpcReduction="20000"/>
          </a:bodyPr>
          <a:lstStyle/>
          <a:p>
            <a:pPr marL="0" indent="0">
              <a:buNone/>
            </a:pPr>
            <a:r>
              <a:rPr lang="ja-JP" altLang="en-US" dirty="0" smtClean="0"/>
              <a:t>●</a:t>
            </a:r>
            <a:r>
              <a:rPr lang="ja-JP" altLang="ja-JP" sz="3100" dirty="0" smtClean="0"/>
              <a:t>本研究</a:t>
            </a:r>
            <a:r>
              <a:rPr lang="ja-JP" altLang="en-US" sz="3100" dirty="0" smtClean="0"/>
              <a:t>では、</a:t>
            </a:r>
            <a:r>
              <a:rPr lang="en-US" altLang="ja-JP" sz="3100" dirty="0" smtClean="0"/>
              <a:t>TEM</a:t>
            </a:r>
            <a:r>
              <a:rPr lang="ja-JP" altLang="ja-JP" sz="3100" dirty="0"/>
              <a:t>を用いることに</a:t>
            </a:r>
            <a:r>
              <a:rPr lang="ja-JP" altLang="ja-JP" sz="3100" dirty="0" smtClean="0"/>
              <a:t>より</a:t>
            </a:r>
            <a:r>
              <a:rPr lang="ja-JP" altLang="en-US" sz="3100" dirty="0" smtClean="0"/>
              <a:t>、</a:t>
            </a:r>
            <a:endParaRPr lang="en-US" altLang="ja-JP" sz="3100" dirty="0" smtClean="0"/>
          </a:p>
          <a:p>
            <a:pPr marL="0" indent="0">
              <a:buNone/>
            </a:pPr>
            <a:r>
              <a:rPr lang="ja-JP" altLang="en-US" dirty="0" smtClean="0"/>
              <a:t>　「</a:t>
            </a:r>
            <a:r>
              <a:rPr lang="ja-JP" altLang="ja-JP" sz="3100" dirty="0" smtClean="0"/>
              <a:t>対人葛藤</a:t>
            </a:r>
            <a:r>
              <a:rPr lang="ja-JP" altLang="en-US" sz="3100" dirty="0" smtClean="0"/>
              <a:t>の発生</a:t>
            </a:r>
            <a:r>
              <a:rPr lang="ja-JP" altLang="ja-JP" sz="2300" dirty="0" smtClean="0"/>
              <a:t>」</a:t>
            </a:r>
            <a:r>
              <a:rPr lang="ja-JP" altLang="ja-JP" sz="2300" dirty="0"/>
              <a:t>→「</a:t>
            </a:r>
            <a:r>
              <a:rPr lang="ja-JP" altLang="ja-JP" sz="3100" dirty="0"/>
              <a:t>価値観の</a:t>
            </a:r>
            <a:r>
              <a:rPr lang="ja-JP" altLang="ja-JP" sz="3100" dirty="0" smtClean="0"/>
              <a:t>違いへの気付き</a:t>
            </a:r>
            <a:r>
              <a:rPr lang="ja-JP" altLang="ja-JP" sz="2300" dirty="0"/>
              <a:t>」→「</a:t>
            </a:r>
            <a:r>
              <a:rPr lang="ja-JP" altLang="ja-JP" sz="3100" dirty="0"/>
              <a:t>ネガティブ感情</a:t>
            </a:r>
            <a:r>
              <a:rPr lang="ja-JP" altLang="ja-JP" sz="2300" dirty="0"/>
              <a:t>」</a:t>
            </a:r>
            <a:r>
              <a:rPr lang="ja-JP" altLang="ja-JP" sz="2300" dirty="0" smtClean="0"/>
              <a:t>→</a:t>
            </a:r>
            <a:endParaRPr lang="en-US" altLang="ja-JP" sz="2800" dirty="0" smtClean="0"/>
          </a:p>
          <a:p>
            <a:pPr marL="0" indent="0">
              <a:buNone/>
            </a:pPr>
            <a:r>
              <a:rPr lang="ja-JP" altLang="en-US" sz="2800" dirty="0"/>
              <a:t>　</a:t>
            </a:r>
            <a:r>
              <a:rPr lang="ja-JP" altLang="ja-JP" sz="2300" dirty="0" smtClean="0"/>
              <a:t>「</a:t>
            </a:r>
            <a:r>
              <a:rPr lang="ja-JP" altLang="ja-JP" sz="3100" dirty="0"/>
              <a:t>自分の</a:t>
            </a:r>
            <a:r>
              <a:rPr lang="ja-JP" altLang="ja-JP" sz="3100" dirty="0" smtClean="0"/>
              <a:t>中で</a:t>
            </a:r>
            <a:r>
              <a:rPr lang="ja-JP" altLang="ja-JP" sz="3100" dirty="0"/>
              <a:t>考える</a:t>
            </a:r>
            <a:r>
              <a:rPr lang="ja-JP" altLang="ja-JP" sz="2600" dirty="0"/>
              <a:t>」</a:t>
            </a:r>
            <a:r>
              <a:rPr lang="ja-JP" altLang="ja-JP" sz="2300" dirty="0"/>
              <a:t>→「</a:t>
            </a:r>
            <a:r>
              <a:rPr lang="ja-JP" altLang="ja-JP" sz="3100" dirty="0"/>
              <a:t>自分の考えや</a:t>
            </a:r>
            <a:r>
              <a:rPr lang="ja-JP" altLang="ja-JP" sz="3100" dirty="0" smtClean="0"/>
              <a:t>気持ちを伝える</a:t>
            </a:r>
            <a:r>
              <a:rPr lang="ja-JP" altLang="ja-JP" sz="2300" dirty="0"/>
              <a:t>」→「</a:t>
            </a:r>
            <a:r>
              <a:rPr lang="ja-JP" altLang="ja-JP" sz="3100" dirty="0"/>
              <a:t>和解して</a:t>
            </a:r>
            <a:r>
              <a:rPr lang="ja-JP" altLang="ja-JP" sz="3100" dirty="0" smtClean="0"/>
              <a:t>終結</a:t>
            </a:r>
            <a:r>
              <a:rPr lang="ja-JP" altLang="ja-JP" sz="2300" dirty="0" smtClean="0"/>
              <a:t>」</a:t>
            </a:r>
            <a:endParaRPr lang="en-US" altLang="ja-JP" sz="2300" dirty="0"/>
          </a:p>
          <a:p>
            <a:pPr marL="0" indent="0">
              <a:buNone/>
            </a:pPr>
            <a:endParaRPr lang="en-US" altLang="ja-JP" sz="2300" dirty="0" smtClean="0"/>
          </a:p>
          <a:p>
            <a:pPr marL="0" indent="0" algn="r">
              <a:buNone/>
            </a:pPr>
            <a:r>
              <a:rPr lang="ja-JP" altLang="ja-JP" sz="3100" dirty="0" smtClean="0"/>
              <a:t>と</a:t>
            </a:r>
            <a:r>
              <a:rPr lang="ja-JP" altLang="ja-JP" sz="3100" dirty="0"/>
              <a:t>いう、</a:t>
            </a:r>
            <a:r>
              <a:rPr lang="ja-JP" altLang="ja-JP" sz="3100" dirty="0" smtClean="0"/>
              <a:t>時間的経過</a:t>
            </a:r>
            <a:r>
              <a:rPr lang="ja-JP" altLang="ja-JP" sz="3100" dirty="0"/>
              <a:t>の中で</a:t>
            </a:r>
            <a:r>
              <a:rPr lang="ja-JP" altLang="ja-JP" sz="3100" dirty="0" smtClean="0"/>
              <a:t>の</a:t>
            </a:r>
            <a:r>
              <a:rPr lang="ja-JP" altLang="en-US" sz="3100" dirty="0" smtClean="0"/>
              <a:t>実証的な</a:t>
            </a:r>
            <a:r>
              <a:rPr lang="ja-JP" altLang="ja-JP" sz="3100" dirty="0" smtClean="0"/>
              <a:t>プロセス</a:t>
            </a:r>
            <a:r>
              <a:rPr lang="ja-JP" altLang="ja-JP" sz="3100" dirty="0"/>
              <a:t>を得られた</a:t>
            </a:r>
            <a:r>
              <a:rPr lang="ja-JP" altLang="ja-JP" sz="3100" dirty="0" smtClean="0"/>
              <a:t>。</a:t>
            </a:r>
            <a:endParaRPr lang="en-US" altLang="ja-JP" sz="3100" dirty="0" smtClean="0"/>
          </a:p>
          <a:p>
            <a:pPr marL="0" indent="0">
              <a:buNone/>
            </a:pPr>
            <a:endParaRPr lang="ja-JP" altLang="ja-JP" dirty="0"/>
          </a:p>
          <a:p>
            <a:pPr marL="0" indent="0">
              <a:buNone/>
            </a:pPr>
            <a:endParaRPr lang="en-US" altLang="ja-JP" dirty="0"/>
          </a:p>
          <a:p>
            <a:pPr marL="0" indent="0">
              <a:buNone/>
            </a:pPr>
            <a:r>
              <a:rPr lang="ja-JP" altLang="en-US" sz="2900" dirty="0"/>
              <a:t>●</a:t>
            </a:r>
            <a:r>
              <a:rPr lang="ja-JP" altLang="ja-JP" sz="2900" dirty="0" smtClean="0"/>
              <a:t>本研究</a:t>
            </a:r>
            <a:r>
              <a:rPr lang="ja-JP" altLang="ja-JP" sz="2900" dirty="0"/>
              <a:t>では</a:t>
            </a:r>
            <a:r>
              <a:rPr lang="ja-JP" altLang="ja-JP" sz="2900" dirty="0" smtClean="0"/>
              <a:t>、</a:t>
            </a:r>
            <a:r>
              <a:rPr lang="ja-JP" altLang="en-US" sz="2900" dirty="0" smtClean="0"/>
              <a:t>男女比が方偏っていた上、</a:t>
            </a:r>
            <a:r>
              <a:rPr lang="ja-JP" altLang="ja-JP" sz="2900" dirty="0" smtClean="0"/>
              <a:t>自由</a:t>
            </a:r>
            <a:r>
              <a:rPr lang="ja-JP" altLang="ja-JP" sz="2900" dirty="0"/>
              <a:t>記述形式の質問に回答しても</a:t>
            </a:r>
            <a:r>
              <a:rPr lang="ja-JP" altLang="ja-JP" sz="2900" dirty="0" err="1" smtClean="0"/>
              <a:t>ら</a:t>
            </a:r>
            <a:endParaRPr lang="en-US" altLang="ja-JP" sz="2900" dirty="0" smtClean="0"/>
          </a:p>
          <a:p>
            <a:pPr marL="0" indent="0">
              <a:buNone/>
            </a:pPr>
            <a:r>
              <a:rPr lang="ja-JP" altLang="en-US" sz="2900" dirty="0"/>
              <a:t>　</a:t>
            </a:r>
            <a:r>
              <a:rPr lang="ja-JP" altLang="ja-JP" sz="2900" dirty="0" err="1" smtClean="0"/>
              <a:t>う</a:t>
            </a:r>
            <a:r>
              <a:rPr lang="ja-JP" altLang="ja-JP" sz="2900" dirty="0"/>
              <a:t>形</a:t>
            </a:r>
            <a:r>
              <a:rPr lang="ja-JP" altLang="ja-JP" sz="2900" dirty="0" smtClean="0"/>
              <a:t>で記述</a:t>
            </a:r>
            <a:r>
              <a:rPr lang="ja-JP" altLang="ja-JP" sz="2900" dirty="0"/>
              <a:t>を得た</a:t>
            </a:r>
            <a:r>
              <a:rPr lang="ja-JP" altLang="ja-JP" sz="2900" dirty="0" smtClean="0"/>
              <a:t>ためデータ</a:t>
            </a:r>
            <a:r>
              <a:rPr lang="ja-JP" altLang="ja-JP" sz="2900" dirty="0"/>
              <a:t>の詳細さが調査協力者によってまちまちであった。</a:t>
            </a:r>
          </a:p>
          <a:p>
            <a:pPr marL="0" indent="0">
              <a:buNone/>
            </a:pPr>
            <a:endParaRPr lang="en-US" altLang="ja-JP" dirty="0"/>
          </a:p>
          <a:p>
            <a:pPr marL="0" indent="0">
              <a:buNone/>
            </a:pPr>
            <a:r>
              <a:rPr lang="ja-JP" altLang="en-US" sz="2900" dirty="0"/>
              <a:t>●</a:t>
            </a:r>
            <a:r>
              <a:rPr lang="ja-JP" altLang="ja-JP" sz="2900" dirty="0"/>
              <a:t>男女比に留意した上で、半構造化面接などの形</a:t>
            </a:r>
            <a:r>
              <a:rPr lang="ja-JP" altLang="ja-JP" sz="2900" dirty="0" smtClean="0"/>
              <a:t>で</a:t>
            </a:r>
            <a:r>
              <a:rPr lang="ja-JP" altLang="en-US" sz="2900" dirty="0" smtClean="0"/>
              <a:t>データを得ることで、より精</a:t>
            </a:r>
            <a:endParaRPr lang="en-US" altLang="ja-JP" sz="2900" dirty="0" smtClean="0"/>
          </a:p>
          <a:p>
            <a:pPr marL="0" indent="0">
              <a:buNone/>
            </a:pPr>
            <a:r>
              <a:rPr lang="ja-JP" altLang="en-US" sz="2900" dirty="0"/>
              <a:t>　</a:t>
            </a:r>
            <a:r>
              <a:rPr lang="ja-JP" altLang="en-US" sz="2900" dirty="0" smtClean="0"/>
              <a:t>緻なプロセスを明らかにできると考えられる。</a:t>
            </a:r>
            <a:endParaRPr lang="en-US" altLang="ja-JP" sz="2900" dirty="0" smtClean="0"/>
          </a:p>
          <a:p>
            <a:pPr marL="0" indent="0">
              <a:buNone/>
            </a:pPr>
            <a:endParaRPr lang="en-US" altLang="ja-JP" dirty="0"/>
          </a:p>
          <a:p>
            <a:pPr marL="0" indent="0">
              <a:buNone/>
            </a:pPr>
            <a:r>
              <a:rPr lang="ja-JP" altLang="en-US" sz="2900" dirty="0" smtClean="0"/>
              <a:t>●</a:t>
            </a:r>
            <a:r>
              <a:rPr lang="ja-JP" altLang="ja-JP" sz="2900" dirty="0" smtClean="0"/>
              <a:t>そこ</a:t>
            </a:r>
            <a:r>
              <a:rPr lang="ja-JP" altLang="ja-JP" sz="2900" dirty="0"/>
              <a:t>から得られる知見によって、対人葛藤</a:t>
            </a:r>
            <a:r>
              <a:rPr lang="ja-JP" altLang="ja-JP" sz="2900" dirty="0" smtClean="0"/>
              <a:t>が終結するまでの</a:t>
            </a:r>
            <a:r>
              <a:rPr lang="ja-JP" altLang="ja-JP" sz="2900" dirty="0"/>
              <a:t>より詳細な</a:t>
            </a:r>
            <a:r>
              <a:rPr lang="ja-JP" altLang="ja-JP" sz="2900" dirty="0" smtClean="0"/>
              <a:t>プロセ</a:t>
            </a:r>
            <a:endParaRPr lang="en-US" altLang="ja-JP" sz="2900" dirty="0" smtClean="0"/>
          </a:p>
          <a:p>
            <a:pPr marL="0" indent="0">
              <a:buNone/>
            </a:pPr>
            <a:r>
              <a:rPr lang="ja-JP" altLang="en-US" sz="2900" dirty="0"/>
              <a:t>　</a:t>
            </a:r>
            <a:r>
              <a:rPr lang="ja-JP" altLang="ja-JP" sz="2900" dirty="0" smtClean="0"/>
              <a:t>ス</a:t>
            </a:r>
            <a:r>
              <a:rPr lang="ja-JP" altLang="ja-JP" sz="2900" dirty="0"/>
              <a:t>が明らかになるだけでなく、第三者がどのように</a:t>
            </a:r>
            <a:r>
              <a:rPr lang="ja-JP" altLang="ja-JP" sz="2900" dirty="0" smtClean="0"/>
              <a:t>介入し得る</a:t>
            </a:r>
            <a:r>
              <a:rPr lang="ja-JP" altLang="ja-JP" sz="2900" dirty="0"/>
              <a:t>か、といった示唆</a:t>
            </a:r>
            <a:r>
              <a:rPr lang="ja-JP" altLang="ja-JP" sz="2900" dirty="0" smtClean="0"/>
              <a:t>も</a:t>
            </a:r>
            <a:endParaRPr lang="en-US" altLang="ja-JP" sz="2900" dirty="0" smtClean="0"/>
          </a:p>
          <a:p>
            <a:pPr marL="0" indent="0">
              <a:buNone/>
            </a:pPr>
            <a:r>
              <a:rPr lang="ja-JP" altLang="en-US" sz="2900" dirty="0"/>
              <a:t>　</a:t>
            </a:r>
            <a:r>
              <a:rPr lang="ja-JP" altLang="ja-JP" sz="2900" dirty="0" smtClean="0"/>
              <a:t>得られる</a:t>
            </a:r>
            <a:r>
              <a:rPr lang="ja-JP" altLang="ja-JP" sz="2900" dirty="0"/>
              <a:t>と考えられる。</a:t>
            </a:r>
          </a:p>
          <a:p>
            <a:endParaRPr kumimoji="1" lang="ja-JP" altLang="en-US" sz="2900" dirty="0"/>
          </a:p>
        </p:txBody>
      </p:sp>
      <p:sp>
        <p:nvSpPr>
          <p:cNvPr id="5" name="スライド番号プレースホルダー 4"/>
          <p:cNvSpPr>
            <a:spLocks noGrp="1"/>
          </p:cNvSpPr>
          <p:nvPr>
            <p:ph type="sldNum" sz="quarter" idx="15"/>
          </p:nvPr>
        </p:nvSpPr>
        <p:spPr/>
        <p:txBody>
          <a:bodyPr/>
          <a:lstStyle/>
          <a:p>
            <a:fld id="{8AAFCC80-217F-48E4-8BF3-477346CDF554}" type="slidenum">
              <a:rPr kumimoji="1" lang="ja-JP" altLang="en-US" smtClean="0"/>
              <a:pPr/>
              <a:t>15</a:t>
            </a:fld>
            <a:endParaRPr kumimoji="1" lang="ja-JP" altLang="en-US"/>
          </a:p>
        </p:txBody>
      </p:sp>
    </p:spTree>
    <p:extLst>
      <p:ext uri="{BB962C8B-B14F-4D97-AF65-F5344CB8AC3E}">
        <p14:creationId xmlns:p14="http://schemas.microsoft.com/office/powerpoint/2010/main" val="28729914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58614"/>
            <a:ext cx="8826184" cy="778098"/>
          </a:xfrm>
        </p:spPr>
        <p:txBody>
          <a:bodyPr>
            <a:normAutofit/>
          </a:bodyPr>
          <a:lstStyle/>
          <a:p>
            <a:pPr algn="ctr"/>
            <a:r>
              <a:rPr kumimoji="1" lang="ja-JP" altLang="en-US" sz="4000" dirty="0" smtClean="0">
                <a:latin typeface="ＭＳ 明朝" pitchFamily="17" charset="-128"/>
                <a:ea typeface="ＭＳ 明朝" pitchFamily="17" charset="-128"/>
              </a:rPr>
              <a:t>主要引用参考文献</a:t>
            </a:r>
            <a:endParaRPr kumimoji="1" lang="ja-JP" altLang="en-US" sz="4000" dirty="0">
              <a:latin typeface="ＭＳ 明朝" pitchFamily="17" charset="-128"/>
              <a:ea typeface="ＭＳ 明朝" pitchFamily="17" charset="-128"/>
            </a:endParaRPr>
          </a:p>
        </p:txBody>
      </p:sp>
      <p:sp>
        <p:nvSpPr>
          <p:cNvPr id="3" name="コンテンツ プレースホルダー 2"/>
          <p:cNvSpPr>
            <a:spLocks noGrp="1"/>
          </p:cNvSpPr>
          <p:nvPr>
            <p:ph sz="quarter" idx="1"/>
          </p:nvPr>
        </p:nvSpPr>
        <p:spPr>
          <a:xfrm>
            <a:off x="107504" y="764704"/>
            <a:ext cx="8794224" cy="6192688"/>
          </a:xfrm>
        </p:spPr>
        <p:txBody>
          <a:bodyPr>
            <a:noAutofit/>
          </a:bodyPr>
          <a:lstStyle/>
          <a:p>
            <a:r>
              <a:rPr lang="en-US" altLang="ja-JP" sz="1000" dirty="0">
                <a:latin typeface="+mj-lt"/>
                <a:ea typeface="ＭＳ 明朝" pitchFamily="17" charset="-128"/>
              </a:rPr>
              <a:t>Blake, R. R. </a:t>
            </a:r>
            <a:r>
              <a:rPr lang="ja-JP" altLang="ja-JP" sz="1000" dirty="0">
                <a:latin typeface="+mj-lt"/>
                <a:ea typeface="ＭＳ 明朝" pitchFamily="17" charset="-128"/>
              </a:rPr>
              <a:t>＆</a:t>
            </a:r>
            <a:r>
              <a:rPr lang="en-US" altLang="ja-JP" sz="1000" dirty="0">
                <a:latin typeface="+mj-lt"/>
                <a:ea typeface="ＭＳ 明朝" pitchFamily="17" charset="-128"/>
              </a:rPr>
              <a:t> Mouton, J. S.</a:t>
            </a:r>
            <a:r>
              <a:rPr lang="ja-JP" altLang="ja-JP" sz="1000" dirty="0">
                <a:latin typeface="+mj-lt"/>
                <a:ea typeface="ＭＳ 明朝" pitchFamily="17" charset="-128"/>
              </a:rPr>
              <a:t>　</a:t>
            </a:r>
            <a:r>
              <a:rPr lang="en-US" altLang="ja-JP" sz="1000" dirty="0">
                <a:latin typeface="+mj-lt"/>
                <a:ea typeface="ＭＳ 明朝" pitchFamily="17" charset="-128"/>
              </a:rPr>
              <a:t>(1970).</a:t>
            </a:r>
            <a:r>
              <a:rPr lang="ja-JP" altLang="ja-JP" sz="1000" dirty="0">
                <a:latin typeface="+mj-lt"/>
                <a:ea typeface="ＭＳ 明朝" pitchFamily="17" charset="-128"/>
              </a:rPr>
              <a:t>　</a:t>
            </a:r>
            <a:r>
              <a:rPr lang="en-US" altLang="ja-JP" sz="1000" dirty="0">
                <a:latin typeface="+mj-lt"/>
                <a:ea typeface="ＭＳ 明朝" pitchFamily="17" charset="-128"/>
              </a:rPr>
              <a:t>The fifth achievement.</a:t>
            </a:r>
            <a:r>
              <a:rPr lang="ja-JP" altLang="ja-JP" sz="1000" dirty="0">
                <a:latin typeface="+mj-lt"/>
                <a:ea typeface="ＭＳ 明朝" pitchFamily="17" charset="-128"/>
              </a:rPr>
              <a:t>　</a:t>
            </a:r>
            <a:r>
              <a:rPr lang="en-US" altLang="ja-JP" sz="1000" i="1" dirty="0">
                <a:latin typeface="+mj-lt"/>
                <a:ea typeface="ＭＳ 明朝" pitchFamily="17" charset="-128"/>
              </a:rPr>
              <a:t>Journal of Applied Behavioral Science</a:t>
            </a:r>
            <a:r>
              <a:rPr lang="en-US" altLang="ja-JP" sz="1000" dirty="0">
                <a:latin typeface="+mj-lt"/>
                <a:ea typeface="ＭＳ 明朝" pitchFamily="17" charset="-128"/>
              </a:rPr>
              <a:t>, </a:t>
            </a:r>
            <a:r>
              <a:rPr lang="en-US" altLang="ja-JP" sz="1000" b="1" dirty="0">
                <a:latin typeface="+mj-lt"/>
                <a:ea typeface="ＭＳ 明朝" pitchFamily="17" charset="-128"/>
              </a:rPr>
              <a:t>6</a:t>
            </a:r>
            <a:r>
              <a:rPr lang="en-US" altLang="ja-JP" sz="1000" dirty="0">
                <a:latin typeface="+mj-lt"/>
                <a:ea typeface="ＭＳ 明朝" pitchFamily="17" charset="-128"/>
              </a:rPr>
              <a:t>, 413-426.</a:t>
            </a:r>
            <a:endParaRPr lang="ja-JP" altLang="ja-JP" sz="1000" dirty="0">
              <a:latin typeface="+mj-lt"/>
              <a:ea typeface="ＭＳ 明朝" pitchFamily="17" charset="-128"/>
            </a:endParaRPr>
          </a:p>
          <a:p>
            <a:r>
              <a:rPr lang="ja-JP" altLang="ja-JP" sz="1000" dirty="0">
                <a:latin typeface="+mj-lt"/>
                <a:ea typeface="ＭＳ 明朝" pitchFamily="17" charset="-128"/>
              </a:rPr>
              <a:t>深田博己・山根弘敬　</a:t>
            </a:r>
            <a:r>
              <a:rPr lang="en-US" altLang="ja-JP" sz="1000" dirty="0">
                <a:latin typeface="+mj-lt"/>
                <a:ea typeface="ＭＳ 明朝" pitchFamily="17" charset="-128"/>
              </a:rPr>
              <a:t>(2003).</a:t>
            </a:r>
            <a:r>
              <a:rPr lang="ja-JP" altLang="ja-JP" sz="1000" dirty="0">
                <a:latin typeface="+mj-lt"/>
                <a:ea typeface="ＭＳ 明朝" pitchFamily="17" charset="-128"/>
              </a:rPr>
              <a:t>　大学生の対人葛藤解決方略に関する研究　広島大学心理学研究</a:t>
            </a:r>
            <a:r>
              <a:rPr lang="en-US" altLang="ja-JP" sz="1000" dirty="0">
                <a:latin typeface="+mj-lt"/>
                <a:ea typeface="ＭＳ 明朝" pitchFamily="17" charset="-128"/>
              </a:rPr>
              <a:t>, </a:t>
            </a:r>
            <a:r>
              <a:rPr lang="en-US" altLang="ja-JP" sz="1000" b="1" dirty="0">
                <a:latin typeface="+mj-lt"/>
                <a:ea typeface="ＭＳ 明朝" pitchFamily="17" charset="-128"/>
              </a:rPr>
              <a:t>3</a:t>
            </a:r>
            <a:r>
              <a:rPr lang="en-US" altLang="ja-JP" sz="1000" dirty="0">
                <a:latin typeface="+mj-lt"/>
                <a:ea typeface="ＭＳ 明朝" pitchFamily="17" charset="-128"/>
              </a:rPr>
              <a:t>, 31-49.</a:t>
            </a:r>
            <a:endParaRPr lang="ja-JP" altLang="ja-JP" sz="1000" dirty="0">
              <a:latin typeface="+mj-lt"/>
              <a:ea typeface="ＭＳ 明朝" pitchFamily="17" charset="-128"/>
            </a:endParaRPr>
          </a:p>
          <a:p>
            <a:r>
              <a:rPr lang="ja-JP" altLang="ja-JP" sz="1000" dirty="0">
                <a:latin typeface="+mj-lt"/>
                <a:ea typeface="ＭＳ 明朝" pitchFamily="17" charset="-128"/>
              </a:rPr>
              <a:t>福島　治・大渕憲一・小嶋かおり　</a:t>
            </a:r>
            <a:r>
              <a:rPr lang="en-US" altLang="ja-JP" sz="1000" dirty="0">
                <a:latin typeface="+mj-lt"/>
                <a:ea typeface="ＭＳ 明朝" pitchFamily="17" charset="-128"/>
              </a:rPr>
              <a:t>(2006).</a:t>
            </a:r>
            <a:r>
              <a:rPr lang="ja-JP" altLang="ja-JP" sz="1000" dirty="0">
                <a:latin typeface="+mj-lt"/>
                <a:ea typeface="ＭＳ 明朝" pitchFamily="17" charset="-128"/>
              </a:rPr>
              <a:t>　対人葛藤における多目標：個人資源への関心、評価的観衆、及び丁寧さが解決方略の言語反応に及ぼす効果　社会心理学研究</a:t>
            </a:r>
            <a:r>
              <a:rPr lang="en-US" altLang="ja-JP" sz="1000" dirty="0">
                <a:latin typeface="+mj-lt"/>
                <a:ea typeface="ＭＳ 明朝" pitchFamily="17" charset="-128"/>
              </a:rPr>
              <a:t>, </a:t>
            </a:r>
            <a:r>
              <a:rPr lang="en-US" altLang="ja-JP" sz="1000" b="1" dirty="0">
                <a:latin typeface="+mj-lt"/>
                <a:ea typeface="ＭＳ 明朝" pitchFamily="17" charset="-128"/>
              </a:rPr>
              <a:t>22</a:t>
            </a:r>
            <a:r>
              <a:rPr lang="en-US" altLang="ja-JP" sz="1000" dirty="0">
                <a:latin typeface="+mj-lt"/>
                <a:ea typeface="ＭＳ 明朝" pitchFamily="17" charset="-128"/>
              </a:rPr>
              <a:t>(2), 103-115.</a:t>
            </a:r>
            <a:endParaRPr lang="ja-JP" altLang="ja-JP" sz="1000" dirty="0">
              <a:latin typeface="+mj-lt"/>
              <a:ea typeface="ＭＳ 明朝" pitchFamily="17" charset="-128"/>
            </a:endParaRPr>
          </a:p>
          <a:p>
            <a:r>
              <a:rPr lang="ja-JP" altLang="ja-JP" sz="1000" dirty="0">
                <a:latin typeface="+mj-lt"/>
                <a:ea typeface="ＭＳ 明朝" pitchFamily="17" charset="-128"/>
              </a:rPr>
              <a:t>羽生寛奈　</a:t>
            </a:r>
            <a:r>
              <a:rPr lang="en-US" altLang="ja-JP" sz="1000" dirty="0">
                <a:latin typeface="+mj-lt"/>
                <a:ea typeface="ＭＳ 明朝" pitchFamily="17" charset="-128"/>
              </a:rPr>
              <a:t>(2009).</a:t>
            </a:r>
            <a:r>
              <a:rPr lang="ja-JP" altLang="ja-JP" sz="1000" dirty="0">
                <a:latin typeface="+mj-lt"/>
                <a:ea typeface="ＭＳ 明朝" pitchFamily="17" charset="-128"/>
              </a:rPr>
              <a:t>　対人葛藤事態への捉え方がストレスに及ぼす影響についての検討　帝塚山大学心のケアセンター紀要</a:t>
            </a:r>
            <a:r>
              <a:rPr lang="en-US" altLang="ja-JP" sz="1000" dirty="0">
                <a:latin typeface="+mj-lt"/>
                <a:ea typeface="ＭＳ 明朝" pitchFamily="17" charset="-128"/>
              </a:rPr>
              <a:t>, </a:t>
            </a:r>
            <a:r>
              <a:rPr lang="en-US" altLang="ja-JP" sz="1000" b="1" dirty="0">
                <a:latin typeface="+mj-lt"/>
                <a:ea typeface="ＭＳ 明朝" pitchFamily="17" charset="-128"/>
              </a:rPr>
              <a:t>5</a:t>
            </a:r>
            <a:r>
              <a:rPr lang="en-US" altLang="ja-JP" sz="1000" dirty="0">
                <a:latin typeface="+mj-lt"/>
                <a:ea typeface="ＭＳ 明朝" pitchFamily="17" charset="-128"/>
              </a:rPr>
              <a:t>,51-52</a:t>
            </a:r>
            <a:r>
              <a:rPr lang="en-US" altLang="ja-JP" sz="1000" dirty="0" smtClean="0">
                <a:latin typeface="+mj-lt"/>
                <a:ea typeface="ＭＳ 明朝" pitchFamily="17" charset="-128"/>
              </a:rPr>
              <a:t>.</a:t>
            </a:r>
          </a:p>
          <a:p>
            <a:r>
              <a:rPr lang="ja-JP" altLang="ja-JP" sz="1000" dirty="0">
                <a:latin typeface="+mj-lt"/>
                <a:ea typeface="ＭＳ 明朝" pitchFamily="17" charset="-128"/>
              </a:rPr>
              <a:t>井上孝代　</a:t>
            </a:r>
            <a:r>
              <a:rPr lang="en-US" altLang="ja-JP" sz="1000" dirty="0">
                <a:latin typeface="+mj-lt"/>
                <a:ea typeface="ＭＳ 明朝" pitchFamily="17" charset="-128"/>
              </a:rPr>
              <a:t>(</a:t>
            </a:r>
            <a:r>
              <a:rPr lang="en-US" altLang="ja-JP" sz="1000" dirty="0" smtClean="0">
                <a:latin typeface="+mj-lt"/>
                <a:ea typeface="ＭＳ 明朝" pitchFamily="17" charset="-128"/>
              </a:rPr>
              <a:t>2005).</a:t>
            </a:r>
            <a:r>
              <a:rPr lang="ja-JP" altLang="ja-JP" sz="1000" dirty="0">
                <a:latin typeface="+mj-lt"/>
                <a:ea typeface="ＭＳ 明朝" pitchFamily="17" charset="-128"/>
              </a:rPr>
              <a:t>　あの人と和解する―仲直りの心理学―　集英社新書</a:t>
            </a:r>
          </a:p>
          <a:p>
            <a:r>
              <a:rPr lang="ja-JP" altLang="ja-JP" sz="1000" dirty="0" smtClean="0">
                <a:latin typeface="+mj-lt"/>
                <a:ea typeface="ＭＳ 明朝" pitchFamily="17" charset="-128"/>
              </a:rPr>
              <a:t>加藤</a:t>
            </a:r>
            <a:r>
              <a:rPr lang="ja-JP" altLang="ja-JP" sz="1000" dirty="0">
                <a:latin typeface="+mj-lt"/>
                <a:ea typeface="ＭＳ 明朝" pitchFamily="17" charset="-128"/>
              </a:rPr>
              <a:t>　司　</a:t>
            </a:r>
            <a:r>
              <a:rPr lang="en-US" altLang="ja-JP" sz="1000" dirty="0">
                <a:latin typeface="+mj-lt"/>
                <a:ea typeface="ＭＳ 明朝" pitchFamily="17" charset="-128"/>
              </a:rPr>
              <a:t>(2003).</a:t>
            </a:r>
            <a:r>
              <a:rPr lang="ja-JP" altLang="ja-JP" sz="1000" dirty="0">
                <a:latin typeface="+mj-lt"/>
                <a:ea typeface="ＭＳ 明朝" pitchFamily="17" charset="-128"/>
              </a:rPr>
              <a:t>　大学生の対人葛藤方略スタイルとパーソナリティ、精神的健康との関連性について　社会心理学研究</a:t>
            </a:r>
            <a:r>
              <a:rPr lang="en-US" altLang="ja-JP" sz="1000" dirty="0">
                <a:latin typeface="+mj-lt"/>
                <a:ea typeface="ＭＳ 明朝" pitchFamily="17" charset="-128"/>
              </a:rPr>
              <a:t>, </a:t>
            </a:r>
            <a:r>
              <a:rPr lang="en-US" altLang="ja-JP" sz="1000" b="1" dirty="0">
                <a:latin typeface="+mj-lt"/>
                <a:ea typeface="ＭＳ 明朝" pitchFamily="17" charset="-128"/>
              </a:rPr>
              <a:t>18</a:t>
            </a:r>
            <a:r>
              <a:rPr lang="en-US" altLang="ja-JP" sz="1000" dirty="0">
                <a:latin typeface="+mj-lt"/>
                <a:ea typeface="ＭＳ 明朝" pitchFamily="17" charset="-128"/>
              </a:rPr>
              <a:t>(2),78-88.</a:t>
            </a:r>
            <a:endParaRPr lang="ja-JP" altLang="ja-JP" sz="1000" dirty="0">
              <a:latin typeface="+mj-lt"/>
              <a:ea typeface="ＭＳ 明朝" pitchFamily="17" charset="-128"/>
            </a:endParaRPr>
          </a:p>
          <a:p>
            <a:r>
              <a:rPr lang="en-US" altLang="ja-JP" sz="1000" dirty="0">
                <a:latin typeface="+mj-lt"/>
                <a:ea typeface="ＭＳ 明朝" pitchFamily="17" charset="-128"/>
              </a:rPr>
              <a:t>Kelly, H. H.</a:t>
            </a:r>
            <a:r>
              <a:rPr lang="ja-JP" altLang="ja-JP" sz="1000" dirty="0">
                <a:latin typeface="+mj-lt"/>
                <a:ea typeface="ＭＳ 明朝" pitchFamily="17" charset="-128"/>
              </a:rPr>
              <a:t>　</a:t>
            </a:r>
            <a:r>
              <a:rPr lang="en-US" altLang="ja-JP" sz="1000" dirty="0">
                <a:latin typeface="+mj-lt"/>
                <a:ea typeface="ＭＳ 明朝" pitchFamily="17" charset="-128"/>
              </a:rPr>
              <a:t>(1987).</a:t>
            </a:r>
            <a:r>
              <a:rPr lang="ja-JP" altLang="ja-JP" sz="1000" dirty="0">
                <a:latin typeface="+mj-lt"/>
                <a:ea typeface="ＭＳ 明朝" pitchFamily="17" charset="-128"/>
              </a:rPr>
              <a:t>　</a:t>
            </a:r>
            <a:r>
              <a:rPr lang="en-US" altLang="ja-JP" sz="1000" dirty="0">
                <a:latin typeface="+mj-lt"/>
                <a:ea typeface="ＭＳ 明朝" pitchFamily="17" charset="-128"/>
              </a:rPr>
              <a:t>Toward a taxonomy of interpersonal conflict process. IN O. Stuart </a:t>
            </a:r>
            <a:r>
              <a:rPr lang="ja-JP" altLang="ja-JP" sz="1000" dirty="0">
                <a:latin typeface="+mj-lt"/>
                <a:ea typeface="ＭＳ 明朝" pitchFamily="17" charset="-128"/>
              </a:rPr>
              <a:t>＆</a:t>
            </a:r>
            <a:r>
              <a:rPr lang="en-US" altLang="ja-JP" sz="1000" dirty="0">
                <a:latin typeface="+mj-lt"/>
                <a:ea typeface="ＭＳ 明朝" pitchFamily="17" charset="-128"/>
              </a:rPr>
              <a:t> S. </a:t>
            </a:r>
            <a:r>
              <a:rPr lang="en-US" altLang="ja-JP" sz="1000" dirty="0" err="1">
                <a:latin typeface="+mj-lt"/>
                <a:ea typeface="ＭＳ 明朝" pitchFamily="17" charset="-128"/>
              </a:rPr>
              <a:t>Spacapan</a:t>
            </a:r>
            <a:r>
              <a:rPr lang="en-US" altLang="ja-JP" sz="1000" dirty="0">
                <a:latin typeface="+mj-lt"/>
                <a:ea typeface="ＭＳ 明朝" pitchFamily="17" charset="-128"/>
              </a:rPr>
              <a:t>(Eds.),</a:t>
            </a:r>
            <a:r>
              <a:rPr lang="en-US" altLang="ja-JP" sz="1000" i="1" dirty="0">
                <a:latin typeface="+mj-lt"/>
                <a:ea typeface="ＭＳ 明朝" pitchFamily="17" charset="-128"/>
              </a:rPr>
              <a:t> Interpersonal process</a:t>
            </a:r>
            <a:r>
              <a:rPr lang="en-US" altLang="ja-JP" sz="1000" dirty="0">
                <a:latin typeface="+mj-lt"/>
                <a:ea typeface="ＭＳ 明朝" pitchFamily="17" charset="-128"/>
              </a:rPr>
              <a:t>(pp.122-147). New </a:t>
            </a:r>
            <a:r>
              <a:rPr lang="en-US" altLang="ja-JP" sz="1000" dirty="0" err="1">
                <a:latin typeface="+mj-lt"/>
                <a:ea typeface="ＭＳ 明朝" pitchFamily="17" charset="-128"/>
              </a:rPr>
              <a:t>York:Sage</a:t>
            </a:r>
            <a:r>
              <a:rPr lang="en-US" altLang="ja-JP" sz="1000" dirty="0" smtClean="0">
                <a:latin typeface="+mj-lt"/>
                <a:ea typeface="ＭＳ 明朝" pitchFamily="17" charset="-128"/>
              </a:rPr>
              <a:t>.</a:t>
            </a:r>
          </a:p>
          <a:p>
            <a:r>
              <a:rPr lang="ja-JP" altLang="ja-JP" sz="1000" dirty="0">
                <a:latin typeface="+mj-lt"/>
                <a:ea typeface="ＭＳ 明朝" pitchFamily="17" charset="-128"/>
              </a:rPr>
              <a:t>小林正信・西垣順子・相沢　徹・橋本　功　</a:t>
            </a:r>
            <a:r>
              <a:rPr lang="en-US" altLang="ja-JP" sz="1000" dirty="0">
                <a:latin typeface="+mj-lt"/>
                <a:ea typeface="ＭＳ 明朝" pitchFamily="17" charset="-128"/>
              </a:rPr>
              <a:t>(2003).</a:t>
            </a:r>
            <a:r>
              <a:rPr lang="ja-JP" altLang="ja-JP" sz="1000" dirty="0">
                <a:latin typeface="+mj-lt"/>
                <a:ea typeface="ＭＳ 明朝" pitchFamily="17" charset="-128"/>
              </a:rPr>
              <a:t>　メンタル・ヘルスの相談事例から見る学生の諸問題－その２－　教育システム研究開発センター紀要</a:t>
            </a:r>
            <a:r>
              <a:rPr lang="en-US" altLang="ja-JP" sz="1000" dirty="0">
                <a:latin typeface="+mj-lt"/>
                <a:ea typeface="ＭＳ 明朝" pitchFamily="17" charset="-128"/>
              </a:rPr>
              <a:t>, </a:t>
            </a:r>
            <a:r>
              <a:rPr lang="en-US" altLang="ja-JP" sz="1000" b="1" dirty="0">
                <a:latin typeface="+mj-lt"/>
                <a:ea typeface="ＭＳ 明朝" pitchFamily="17" charset="-128"/>
              </a:rPr>
              <a:t>9</a:t>
            </a:r>
            <a:r>
              <a:rPr lang="en-US" altLang="ja-JP" sz="1000" dirty="0">
                <a:latin typeface="+mj-lt"/>
                <a:ea typeface="ＭＳ 明朝" pitchFamily="17" charset="-128"/>
              </a:rPr>
              <a:t>, 119.</a:t>
            </a:r>
            <a:endParaRPr lang="ja-JP" altLang="ja-JP" sz="1000" dirty="0">
              <a:latin typeface="+mj-lt"/>
              <a:ea typeface="ＭＳ 明朝" pitchFamily="17" charset="-128"/>
            </a:endParaRPr>
          </a:p>
          <a:p>
            <a:r>
              <a:rPr lang="ja-JP" altLang="ja-JP" sz="1000" dirty="0" smtClean="0">
                <a:latin typeface="+mj-lt"/>
                <a:ea typeface="ＭＳ 明朝" pitchFamily="17" charset="-128"/>
              </a:rPr>
              <a:t>古村</a:t>
            </a:r>
            <a:r>
              <a:rPr lang="ja-JP" altLang="ja-JP" sz="1000" dirty="0">
                <a:latin typeface="+mj-lt"/>
                <a:ea typeface="ＭＳ 明朝" pitchFamily="17" charset="-128"/>
              </a:rPr>
              <a:t>健太郎・戸田功二　</a:t>
            </a:r>
            <a:r>
              <a:rPr lang="en-US" altLang="ja-JP" sz="1000" dirty="0">
                <a:latin typeface="+mj-lt"/>
                <a:ea typeface="ＭＳ 明朝" pitchFamily="17" charset="-128"/>
              </a:rPr>
              <a:t>(2008).</a:t>
            </a:r>
            <a:r>
              <a:rPr lang="ja-JP" altLang="ja-JP" sz="1000" dirty="0">
                <a:latin typeface="+mj-lt"/>
                <a:ea typeface="ＭＳ 明朝" pitchFamily="17" charset="-128"/>
              </a:rPr>
              <a:t>　親密な関係における対人葛藤　北海道教育大学紀要</a:t>
            </a:r>
            <a:r>
              <a:rPr lang="en-US" altLang="ja-JP" sz="1000" dirty="0">
                <a:latin typeface="+mj-lt"/>
                <a:ea typeface="ＭＳ 明朝" pitchFamily="17" charset="-128"/>
              </a:rPr>
              <a:t>(</a:t>
            </a:r>
            <a:r>
              <a:rPr lang="ja-JP" altLang="ja-JP" sz="1000" dirty="0">
                <a:latin typeface="+mj-lt"/>
                <a:ea typeface="ＭＳ 明朝" pitchFamily="17" charset="-128"/>
              </a:rPr>
              <a:t>教育科学編</a:t>
            </a:r>
            <a:r>
              <a:rPr lang="en-US" altLang="ja-JP" sz="1000" dirty="0">
                <a:latin typeface="+mj-lt"/>
                <a:ea typeface="ＭＳ 明朝" pitchFamily="17" charset="-128"/>
              </a:rPr>
              <a:t>),</a:t>
            </a:r>
            <a:r>
              <a:rPr lang="en-US" altLang="ja-JP" sz="1000" b="1" dirty="0">
                <a:latin typeface="+mj-lt"/>
                <a:ea typeface="ＭＳ 明朝" pitchFamily="17" charset="-128"/>
              </a:rPr>
              <a:t>58</a:t>
            </a:r>
            <a:r>
              <a:rPr lang="en-US" altLang="ja-JP" sz="1000" dirty="0">
                <a:latin typeface="+mj-lt"/>
                <a:ea typeface="ＭＳ 明朝" pitchFamily="17" charset="-128"/>
              </a:rPr>
              <a:t>(2),185-195.</a:t>
            </a:r>
            <a:endParaRPr lang="ja-JP" altLang="ja-JP" sz="1000" dirty="0">
              <a:latin typeface="+mj-lt"/>
              <a:ea typeface="ＭＳ 明朝" pitchFamily="17" charset="-128"/>
            </a:endParaRPr>
          </a:p>
          <a:p>
            <a:r>
              <a:rPr lang="en-US" altLang="ja-JP" sz="1000" dirty="0" smtClean="0">
                <a:latin typeface="+mj-lt"/>
                <a:ea typeface="ＭＳ 明朝" pitchFamily="17" charset="-128"/>
              </a:rPr>
              <a:t>M </a:t>
            </a:r>
            <a:r>
              <a:rPr lang="en-US" altLang="ja-JP" sz="1000" dirty="0" err="1">
                <a:latin typeface="+mj-lt"/>
                <a:ea typeface="ＭＳ 明朝" pitchFamily="17" charset="-128"/>
              </a:rPr>
              <a:t>Afzalur</a:t>
            </a:r>
            <a:r>
              <a:rPr lang="en-US" altLang="ja-JP" sz="1000" dirty="0">
                <a:latin typeface="+mj-lt"/>
                <a:ea typeface="ＭＳ 明朝" pitchFamily="17" charset="-128"/>
              </a:rPr>
              <a:t> Rahim</a:t>
            </a:r>
            <a:r>
              <a:rPr lang="ja-JP" altLang="ja-JP" sz="1000" dirty="0">
                <a:latin typeface="+mj-lt"/>
                <a:ea typeface="ＭＳ 明朝" pitchFamily="17" charset="-128"/>
              </a:rPr>
              <a:t>　</a:t>
            </a:r>
            <a:r>
              <a:rPr lang="en-US" altLang="ja-JP" sz="1000" dirty="0">
                <a:latin typeface="+mj-lt"/>
                <a:ea typeface="ＭＳ 明朝" pitchFamily="17" charset="-128"/>
              </a:rPr>
              <a:t>(1983).</a:t>
            </a:r>
            <a:r>
              <a:rPr lang="ja-JP" altLang="ja-JP" sz="1000" dirty="0">
                <a:latin typeface="+mj-lt"/>
                <a:ea typeface="ＭＳ 明朝" pitchFamily="17" charset="-128"/>
              </a:rPr>
              <a:t>　</a:t>
            </a:r>
            <a:r>
              <a:rPr lang="en-US" altLang="ja-JP" sz="1000" dirty="0">
                <a:latin typeface="+mj-lt"/>
                <a:ea typeface="ＭＳ 明朝" pitchFamily="17" charset="-128"/>
              </a:rPr>
              <a:t>A measure of Styles of Handling Interpersonal Conflict</a:t>
            </a:r>
            <a:r>
              <a:rPr lang="ja-JP" altLang="ja-JP" sz="1000" dirty="0">
                <a:latin typeface="+mj-lt"/>
                <a:ea typeface="ＭＳ 明朝" pitchFamily="17" charset="-128"/>
              </a:rPr>
              <a:t>　</a:t>
            </a:r>
            <a:r>
              <a:rPr lang="en-US" altLang="ja-JP" sz="1000" i="1" dirty="0">
                <a:latin typeface="+mj-lt"/>
                <a:ea typeface="ＭＳ 明朝" pitchFamily="17" charset="-128"/>
              </a:rPr>
              <a:t>The Academy of Management Journal</a:t>
            </a:r>
            <a:r>
              <a:rPr lang="en-US" altLang="ja-JP" sz="1000" dirty="0">
                <a:latin typeface="+mj-lt"/>
                <a:ea typeface="ＭＳ 明朝" pitchFamily="17" charset="-128"/>
              </a:rPr>
              <a:t>, </a:t>
            </a:r>
            <a:r>
              <a:rPr lang="en-US" altLang="ja-JP" sz="1000" b="1" dirty="0">
                <a:latin typeface="+mj-lt"/>
                <a:ea typeface="ＭＳ 明朝" pitchFamily="17" charset="-128"/>
              </a:rPr>
              <a:t>26</a:t>
            </a:r>
            <a:r>
              <a:rPr lang="en-US" altLang="ja-JP" sz="1000" dirty="0">
                <a:latin typeface="+mj-lt"/>
                <a:ea typeface="ＭＳ 明朝" pitchFamily="17" charset="-128"/>
              </a:rPr>
              <a:t>(2), 368-376. </a:t>
            </a:r>
            <a:endParaRPr lang="ja-JP" altLang="ja-JP" sz="1000" dirty="0">
              <a:latin typeface="+mj-lt"/>
              <a:ea typeface="ＭＳ 明朝" pitchFamily="17" charset="-128"/>
            </a:endParaRPr>
          </a:p>
          <a:p>
            <a:r>
              <a:rPr lang="ja-JP" altLang="ja-JP" sz="1000" dirty="0" smtClean="0">
                <a:latin typeface="+mj-lt"/>
                <a:ea typeface="ＭＳ 明朝" pitchFamily="17" charset="-128"/>
              </a:rPr>
              <a:t>長沼</a:t>
            </a:r>
            <a:r>
              <a:rPr lang="ja-JP" altLang="ja-JP" sz="1000" dirty="0">
                <a:latin typeface="+mj-lt"/>
                <a:ea typeface="ＭＳ 明朝" pitchFamily="17" charset="-128"/>
              </a:rPr>
              <a:t>恭子・落合良行　</a:t>
            </a:r>
            <a:r>
              <a:rPr lang="en-US" altLang="ja-JP" sz="1000" dirty="0">
                <a:latin typeface="+mj-lt"/>
                <a:ea typeface="ＭＳ 明朝" pitchFamily="17" charset="-128"/>
              </a:rPr>
              <a:t>(1998).</a:t>
            </a:r>
            <a:r>
              <a:rPr lang="ja-JP" altLang="ja-JP" sz="1000" dirty="0">
                <a:latin typeface="+mj-lt"/>
                <a:ea typeface="ＭＳ 明朝" pitchFamily="17" charset="-128"/>
              </a:rPr>
              <a:t>　同性の友達とのつきあい方からみた青年期の友人関係　青年心理学研究</a:t>
            </a:r>
            <a:r>
              <a:rPr lang="en-US" altLang="ja-JP" sz="1000" dirty="0">
                <a:latin typeface="+mj-lt"/>
                <a:ea typeface="ＭＳ 明朝" pitchFamily="17" charset="-128"/>
              </a:rPr>
              <a:t>,</a:t>
            </a:r>
            <a:r>
              <a:rPr lang="en-US" altLang="ja-JP" sz="1000" b="1" dirty="0">
                <a:latin typeface="+mj-lt"/>
                <a:ea typeface="ＭＳ 明朝" pitchFamily="17" charset="-128"/>
              </a:rPr>
              <a:t> 10, </a:t>
            </a:r>
            <a:r>
              <a:rPr lang="en-US" altLang="ja-JP" sz="1000" dirty="0">
                <a:latin typeface="+mj-lt"/>
                <a:ea typeface="ＭＳ 明朝" pitchFamily="17" charset="-128"/>
              </a:rPr>
              <a:t>25-47.</a:t>
            </a:r>
            <a:endParaRPr lang="ja-JP" altLang="ja-JP" sz="1000" dirty="0">
              <a:latin typeface="+mj-lt"/>
              <a:ea typeface="ＭＳ 明朝" pitchFamily="17" charset="-128"/>
            </a:endParaRPr>
          </a:p>
          <a:p>
            <a:r>
              <a:rPr lang="ja-JP" altLang="ja-JP" sz="1000" dirty="0">
                <a:latin typeface="+mj-lt"/>
                <a:ea typeface="ＭＳ 明朝" pitchFamily="17" charset="-128"/>
              </a:rPr>
              <a:t>岡田　努　</a:t>
            </a:r>
            <a:r>
              <a:rPr lang="en-US" altLang="ja-JP" sz="1000" dirty="0">
                <a:latin typeface="+mj-lt"/>
                <a:ea typeface="ＭＳ 明朝" pitchFamily="17" charset="-128"/>
              </a:rPr>
              <a:t>(1993).</a:t>
            </a:r>
            <a:r>
              <a:rPr lang="ja-JP" altLang="ja-JP" sz="1000" dirty="0">
                <a:latin typeface="+mj-lt"/>
                <a:ea typeface="ＭＳ 明朝" pitchFamily="17" charset="-128"/>
              </a:rPr>
              <a:t>　現代青年の友人関係に関する考察　青年心理学研究</a:t>
            </a:r>
            <a:r>
              <a:rPr lang="en-US" altLang="ja-JP" sz="1000" dirty="0">
                <a:latin typeface="+mj-lt"/>
                <a:ea typeface="ＭＳ 明朝" pitchFamily="17" charset="-128"/>
              </a:rPr>
              <a:t>, </a:t>
            </a:r>
            <a:r>
              <a:rPr lang="en-US" altLang="ja-JP" sz="1000" b="1" dirty="0">
                <a:latin typeface="+mj-lt"/>
                <a:ea typeface="ＭＳ 明朝" pitchFamily="17" charset="-128"/>
              </a:rPr>
              <a:t>5, </a:t>
            </a:r>
            <a:r>
              <a:rPr lang="en-US" altLang="ja-JP" sz="1000" dirty="0">
                <a:latin typeface="+mj-lt"/>
                <a:ea typeface="ＭＳ 明朝" pitchFamily="17" charset="-128"/>
              </a:rPr>
              <a:t>43-55</a:t>
            </a:r>
            <a:r>
              <a:rPr lang="en-US" altLang="ja-JP" sz="1000" dirty="0" smtClean="0">
                <a:latin typeface="+mj-lt"/>
                <a:ea typeface="ＭＳ 明朝" pitchFamily="17" charset="-128"/>
              </a:rPr>
              <a:t>.</a:t>
            </a:r>
          </a:p>
          <a:p>
            <a:r>
              <a:rPr lang="ja-JP" altLang="ja-JP" sz="1000" dirty="0">
                <a:latin typeface="+mj-lt"/>
                <a:ea typeface="ＭＳ 明朝" pitchFamily="17" charset="-128"/>
              </a:rPr>
              <a:t>岡本　悠・いとうたけひこ・井上孝代　</a:t>
            </a:r>
            <a:r>
              <a:rPr lang="en-US" altLang="ja-JP" sz="1000" dirty="0">
                <a:latin typeface="+mj-lt"/>
                <a:ea typeface="ＭＳ 明朝" pitchFamily="17" charset="-128"/>
              </a:rPr>
              <a:t>(2012).</a:t>
            </a:r>
            <a:r>
              <a:rPr lang="ja-JP" altLang="ja-JP" sz="1000" dirty="0">
                <a:latin typeface="+mj-lt"/>
                <a:ea typeface="ＭＳ 明朝" pitchFamily="17" charset="-128"/>
              </a:rPr>
              <a:t>　大学生の友人関係における対人葛藤の終結までのプロセス</a:t>
            </a:r>
            <a:r>
              <a:rPr lang="en-US" altLang="ja-JP" sz="1000" dirty="0">
                <a:latin typeface="+mj-lt"/>
                <a:ea typeface="ＭＳ 明朝" pitchFamily="17" charset="-128"/>
              </a:rPr>
              <a:t>―</a:t>
            </a:r>
            <a:r>
              <a:rPr lang="ja-JP" altLang="ja-JP" sz="1000" dirty="0">
                <a:latin typeface="+mj-lt"/>
                <a:ea typeface="ＭＳ 明朝" pitchFamily="17" charset="-128"/>
              </a:rPr>
              <a:t>複線径路・等至性モデルに基づいて</a:t>
            </a:r>
            <a:r>
              <a:rPr lang="en-US" altLang="ja-JP" sz="1000" dirty="0">
                <a:latin typeface="+mj-lt"/>
                <a:ea typeface="ＭＳ 明朝" pitchFamily="17" charset="-128"/>
              </a:rPr>
              <a:t>―</a:t>
            </a:r>
            <a:r>
              <a:rPr lang="ja-JP" altLang="ja-JP" sz="1000" dirty="0">
                <a:latin typeface="+mj-lt"/>
                <a:ea typeface="ＭＳ 明朝" pitchFamily="17" charset="-128"/>
              </a:rPr>
              <a:t>　投稿中</a:t>
            </a:r>
          </a:p>
          <a:p>
            <a:r>
              <a:rPr lang="ja-JP" altLang="ja-JP" sz="1000" dirty="0">
                <a:latin typeface="+mj-lt"/>
                <a:ea typeface="ＭＳ 明朝" pitchFamily="17" charset="-128"/>
              </a:rPr>
              <a:t>大渕健一　</a:t>
            </a:r>
            <a:r>
              <a:rPr lang="en-US" altLang="ja-JP" sz="1000" dirty="0">
                <a:latin typeface="+mj-lt"/>
                <a:ea typeface="ＭＳ 明朝" pitchFamily="17" charset="-128"/>
              </a:rPr>
              <a:t>(1991).</a:t>
            </a:r>
            <a:r>
              <a:rPr lang="ja-JP" altLang="ja-JP" sz="1000" dirty="0">
                <a:latin typeface="+mj-lt"/>
                <a:ea typeface="ＭＳ 明朝" pitchFamily="17" charset="-128"/>
              </a:rPr>
              <a:t>　対人葛藤と日本人　高橋順一・中山　治・御堂岡　清・渡辺文夫</a:t>
            </a:r>
            <a:r>
              <a:rPr lang="en-US" altLang="ja-JP" sz="1000" dirty="0">
                <a:latin typeface="+mj-lt"/>
                <a:ea typeface="ＭＳ 明朝" pitchFamily="17" charset="-128"/>
              </a:rPr>
              <a:t>(</a:t>
            </a:r>
            <a:r>
              <a:rPr lang="ja-JP" altLang="ja-JP" sz="1000" dirty="0">
                <a:latin typeface="+mj-lt"/>
                <a:ea typeface="ＭＳ 明朝" pitchFamily="17" charset="-128"/>
              </a:rPr>
              <a:t>共編</a:t>
            </a:r>
            <a:r>
              <a:rPr lang="en-US" altLang="ja-JP" sz="1000" dirty="0">
                <a:latin typeface="+mj-lt"/>
                <a:ea typeface="ＭＳ 明朝" pitchFamily="17" charset="-128"/>
              </a:rPr>
              <a:t>)</a:t>
            </a:r>
            <a:r>
              <a:rPr lang="ja-JP" altLang="ja-JP" sz="1000" dirty="0">
                <a:latin typeface="+mj-lt"/>
                <a:ea typeface="ＭＳ 明朝" pitchFamily="17" charset="-128"/>
              </a:rPr>
              <a:t>　異文化へのストラテジー</a:t>
            </a:r>
            <a:r>
              <a:rPr lang="en-US" altLang="ja-JP" sz="1000" dirty="0">
                <a:latin typeface="+mj-lt"/>
                <a:ea typeface="ＭＳ 明朝" pitchFamily="17" charset="-128"/>
              </a:rPr>
              <a:t>(pp.161-180)</a:t>
            </a:r>
            <a:r>
              <a:rPr lang="ja-JP" altLang="ja-JP" sz="1000" dirty="0">
                <a:latin typeface="+mj-lt"/>
                <a:ea typeface="ＭＳ 明朝" pitchFamily="17" charset="-128"/>
              </a:rPr>
              <a:t>　川島書店</a:t>
            </a:r>
          </a:p>
          <a:p>
            <a:r>
              <a:rPr lang="en-US" altLang="ja-JP" sz="1000" dirty="0">
                <a:latin typeface="+mj-lt"/>
                <a:ea typeface="ＭＳ 明朝" pitchFamily="17" charset="-128"/>
              </a:rPr>
              <a:t>Ralph H. </a:t>
            </a:r>
            <a:r>
              <a:rPr lang="en-US" altLang="ja-JP" sz="1000" dirty="0" err="1">
                <a:latin typeface="+mj-lt"/>
                <a:ea typeface="ＭＳ 明朝" pitchFamily="17" charset="-128"/>
              </a:rPr>
              <a:t>Kilmann</a:t>
            </a:r>
            <a:r>
              <a:rPr lang="en-US" altLang="ja-JP" sz="1000" dirty="0">
                <a:latin typeface="+mj-lt"/>
                <a:ea typeface="ＭＳ 明朝" pitchFamily="17" charset="-128"/>
              </a:rPr>
              <a:t> </a:t>
            </a:r>
            <a:r>
              <a:rPr lang="ja-JP" altLang="ja-JP" sz="1000" dirty="0">
                <a:latin typeface="+mj-lt"/>
                <a:ea typeface="ＭＳ 明朝" pitchFamily="17" charset="-128"/>
              </a:rPr>
              <a:t>＆</a:t>
            </a:r>
            <a:r>
              <a:rPr lang="en-US" altLang="ja-JP" sz="1000" dirty="0">
                <a:latin typeface="+mj-lt"/>
                <a:ea typeface="ＭＳ 明朝" pitchFamily="17" charset="-128"/>
              </a:rPr>
              <a:t> Kenneth W. Thomas</a:t>
            </a:r>
            <a:r>
              <a:rPr lang="ja-JP" altLang="ja-JP" sz="1000" dirty="0">
                <a:latin typeface="+mj-lt"/>
                <a:ea typeface="ＭＳ 明朝" pitchFamily="17" charset="-128"/>
              </a:rPr>
              <a:t>　</a:t>
            </a:r>
            <a:r>
              <a:rPr lang="en-US" altLang="ja-JP" sz="1000" dirty="0">
                <a:latin typeface="+mj-lt"/>
                <a:ea typeface="ＭＳ 明朝" pitchFamily="17" charset="-128"/>
              </a:rPr>
              <a:t>(1975).</a:t>
            </a:r>
            <a:r>
              <a:rPr lang="ja-JP" altLang="ja-JP" sz="1000" dirty="0">
                <a:latin typeface="+mj-lt"/>
                <a:ea typeface="ＭＳ 明朝" pitchFamily="17" charset="-128"/>
              </a:rPr>
              <a:t>　</a:t>
            </a:r>
            <a:r>
              <a:rPr lang="en-US" altLang="ja-JP" sz="1000" dirty="0">
                <a:latin typeface="+mj-lt"/>
                <a:ea typeface="ＭＳ 明朝" pitchFamily="17" charset="-128"/>
              </a:rPr>
              <a:t>Interpersonal Conflict-Handling Behavior as Reflections of Jungian Personality Dimensions</a:t>
            </a:r>
            <a:r>
              <a:rPr lang="ja-JP" altLang="ja-JP" sz="1000" dirty="0">
                <a:latin typeface="+mj-lt"/>
                <a:ea typeface="ＭＳ 明朝" pitchFamily="17" charset="-128"/>
              </a:rPr>
              <a:t>　</a:t>
            </a:r>
            <a:r>
              <a:rPr lang="en-US" altLang="ja-JP" sz="1000" i="1" dirty="0">
                <a:latin typeface="+mj-lt"/>
                <a:ea typeface="ＭＳ 明朝" pitchFamily="17" charset="-128"/>
              </a:rPr>
              <a:t>Psychological Reports</a:t>
            </a:r>
            <a:r>
              <a:rPr lang="en-US" altLang="ja-JP" sz="1000" dirty="0">
                <a:latin typeface="+mj-lt"/>
                <a:ea typeface="ＭＳ 明朝" pitchFamily="17" charset="-128"/>
              </a:rPr>
              <a:t>,</a:t>
            </a:r>
            <a:r>
              <a:rPr lang="en-US" altLang="ja-JP" sz="1000" b="1" dirty="0">
                <a:latin typeface="+mj-lt"/>
                <a:ea typeface="ＭＳ 明朝" pitchFamily="17" charset="-128"/>
              </a:rPr>
              <a:t> 37</a:t>
            </a:r>
            <a:r>
              <a:rPr lang="en-US" altLang="ja-JP" sz="1000" dirty="0">
                <a:latin typeface="+mj-lt"/>
                <a:ea typeface="ＭＳ 明朝" pitchFamily="17" charset="-128"/>
              </a:rPr>
              <a:t>(3), 971-980.</a:t>
            </a:r>
            <a:endParaRPr lang="ja-JP" altLang="ja-JP" sz="1000" dirty="0">
              <a:latin typeface="+mj-lt"/>
              <a:ea typeface="ＭＳ 明朝" pitchFamily="17" charset="-128"/>
            </a:endParaRPr>
          </a:p>
          <a:p>
            <a:r>
              <a:rPr lang="ja-JP" altLang="ja-JP" sz="1000" dirty="0">
                <a:latin typeface="+mj-lt"/>
                <a:ea typeface="ＭＳ 明朝" pitchFamily="17" charset="-128"/>
              </a:rPr>
              <a:t>坂本　剛　</a:t>
            </a:r>
            <a:r>
              <a:rPr lang="en-US" altLang="ja-JP" sz="1000" dirty="0">
                <a:latin typeface="+mj-lt"/>
                <a:ea typeface="ＭＳ 明朝" pitchFamily="17" charset="-128"/>
              </a:rPr>
              <a:t>(2005).</a:t>
            </a:r>
            <a:r>
              <a:rPr lang="ja-JP" altLang="ja-JP" sz="1000" dirty="0">
                <a:latin typeface="+mj-lt"/>
                <a:ea typeface="ＭＳ 明朝" pitchFamily="17" charset="-128"/>
              </a:rPr>
              <a:t>　２種類の回避型葛藤方略に関する一研究　名古屋産業大学論集</a:t>
            </a:r>
            <a:r>
              <a:rPr lang="en-US" altLang="ja-JP" sz="1000" dirty="0">
                <a:latin typeface="+mj-lt"/>
                <a:ea typeface="ＭＳ 明朝" pitchFamily="17" charset="-128"/>
              </a:rPr>
              <a:t>, </a:t>
            </a:r>
            <a:r>
              <a:rPr lang="en-US" altLang="ja-JP" sz="1000" b="1" dirty="0">
                <a:latin typeface="+mj-lt"/>
                <a:ea typeface="ＭＳ 明朝" pitchFamily="17" charset="-128"/>
              </a:rPr>
              <a:t>6</a:t>
            </a:r>
            <a:r>
              <a:rPr lang="en-US" altLang="ja-JP" sz="1000" dirty="0">
                <a:latin typeface="+mj-lt"/>
                <a:ea typeface="ＭＳ 明朝" pitchFamily="17" charset="-128"/>
              </a:rPr>
              <a:t>,53-57</a:t>
            </a:r>
            <a:r>
              <a:rPr lang="en-US" altLang="ja-JP" sz="1000" dirty="0" smtClean="0">
                <a:latin typeface="+mj-lt"/>
                <a:ea typeface="ＭＳ 明朝" pitchFamily="17" charset="-128"/>
              </a:rPr>
              <a:t>.</a:t>
            </a:r>
          </a:p>
          <a:p>
            <a:r>
              <a:rPr lang="ja-JP" altLang="ja-JP" sz="1000" dirty="0">
                <a:latin typeface="+mj-lt"/>
                <a:ea typeface="ＭＳ 明朝" pitchFamily="17" charset="-128"/>
              </a:rPr>
              <a:t>高田奈緒美・大渕憲一　</a:t>
            </a:r>
            <a:r>
              <a:rPr lang="en-US" altLang="ja-JP" sz="1000" dirty="0">
                <a:latin typeface="+mj-lt"/>
                <a:ea typeface="ＭＳ 明朝" pitchFamily="17" charset="-128"/>
              </a:rPr>
              <a:t>(2006).</a:t>
            </a:r>
            <a:r>
              <a:rPr lang="ja-JP" altLang="ja-JP" sz="1000" dirty="0">
                <a:latin typeface="+mj-lt"/>
                <a:ea typeface="ＭＳ 明朝" pitchFamily="17" charset="-128"/>
              </a:rPr>
              <a:t>　対人葛藤における寛容性の研究：寛容動機と人間関係　社会心理学研究</a:t>
            </a:r>
            <a:r>
              <a:rPr lang="en-US" altLang="ja-JP" sz="1000" dirty="0">
                <a:latin typeface="+mj-lt"/>
                <a:ea typeface="ＭＳ 明朝" pitchFamily="17" charset="-128"/>
              </a:rPr>
              <a:t>, </a:t>
            </a:r>
            <a:r>
              <a:rPr lang="en-US" altLang="ja-JP" sz="1000" b="1" dirty="0">
                <a:latin typeface="+mj-lt"/>
                <a:ea typeface="ＭＳ 明朝" pitchFamily="17" charset="-128"/>
              </a:rPr>
              <a:t>24</a:t>
            </a:r>
            <a:r>
              <a:rPr lang="en-US" altLang="ja-JP" sz="1000" dirty="0">
                <a:latin typeface="+mj-lt"/>
                <a:ea typeface="ＭＳ 明朝" pitchFamily="17" charset="-128"/>
              </a:rPr>
              <a:t>(3), 208-218</a:t>
            </a:r>
            <a:r>
              <a:rPr lang="en-US" altLang="ja-JP" sz="1000" dirty="0" smtClean="0">
                <a:latin typeface="+mj-lt"/>
                <a:ea typeface="ＭＳ 明朝" pitchFamily="17" charset="-128"/>
              </a:rPr>
              <a:t>.</a:t>
            </a:r>
            <a:endParaRPr lang="ja-JP" altLang="ja-JP" sz="1000" dirty="0">
              <a:latin typeface="+mj-lt"/>
              <a:ea typeface="ＭＳ 明朝" pitchFamily="17" charset="-128"/>
            </a:endParaRPr>
          </a:p>
          <a:p>
            <a:r>
              <a:rPr lang="en-US" altLang="ja-JP" sz="1000" dirty="0" smtClean="0">
                <a:latin typeface="+mj-lt"/>
                <a:ea typeface="ＭＳ 明朝" pitchFamily="17" charset="-128"/>
              </a:rPr>
              <a:t>Thomas</a:t>
            </a:r>
            <a:r>
              <a:rPr lang="en-US" altLang="ja-JP" sz="1000" dirty="0">
                <a:latin typeface="+mj-lt"/>
                <a:ea typeface="ＭＳ 明朝" pitchFamily="17" charset="-128"/>
              </a:rPr>
              <a:t>, K. W.</a:t>
            </a:r>
            <a:r>
              <a:rPr lang="ja-JP" altLang="ja-JP" sz="1000" dirty="0">
                <a:latin typeface="+mj-lt"/>
                <a:ea typeface="ＭＳ 明朝" pitchFamily="17" charset="-128"/>
              </a:rPr>
              <a:t>　</a:t>
            </a:r>
            <a:r>
              <a:rPr lang="en-US" altLang="ja-JP" sz="1000" dirty="0">
                <a:latin typeface="+mj-lt"/>
                <a:ea typeface="ＭＳ 明朝" pitchFamily="17" charset="-128"/>
              </a:rPr>
              <a:t>(1976).</a:t>
            </a:r>
            <a:r>
              <a:rPr lang="ja-JP" altLang="ja-JP" sz="1000" dirty="0">
                <a:latin typeface="+mj-lt"/>
                <a:ea typeface="ＭＳ 明朝" pitchFamily="17" charset="-128"/>
              </a:rPr>
              <a:t>　</a:t>
            </a:r>
            <a:r>
              <a:rPr lang="en-US" altLang="ja-JP" sz="1000" dirty="0">
                <a:latin typeface="+mj-lt"/>
                <a:ea typeface="ＭＳ 明朝" pitchFamily="17" charset="-128"/>
              </a:rPr>
              <a:t>Conflict and conflict management. IN M. </a:t>
            </a:r>
            <a:r>
              <a:rPr lang="en-US" altLang="ja-JP" sz="1000" dirty="0" err="1">
                <a:latin typeface="+mj-lt"/>
                <a:ea typeface="ＭＳ 明朝" pitchFamily="17" charset="-128"/>
              </a:rPr>
              <a:t>Dunnette</a:t>
            </a:r>
            <a:r>
              <a:rPr lang="en-US" altLang="ja-JP" sz="1000" dirty="0">
                <a:latin typeface="+mj-lt"/>
                <a:ea typeface="ＭＳ 明朝" pitchFamily="17" charset="-128"/>
              </a:rPr>
              <a:t> (Ed.), </a:t>
            </a:r>
            <a:r>
              <a:rPr lang="en-US" altLang="ja-JP" sz="1000" i="1" dirty="0">
                <a:latin typeface="+mj-lt"/>
                <a:ea typeface="ＭＳ 明朝" pitchFamily="17" charset="-128"/>
              </a:rPr>
              <a:t>Handbook of industrial and organizational psychology</a:t>
            </a:r>
            <a:r>
              <a:rPr lang="en-US" altLang="ja-JP" sz="1000" dirty="0">
                <a:latin typeface="+mj-lt"/>
                <a:ea typeface="ＭＳ 明朝" pitchFamily="17" charset="-128"/>
              </a:rPr>
              <a:t>(pp.889-938). Chicago: </a:t>
            </a:r>
            <a:r>
              <a:rPr lang="en-US" altLang="ja-JP" sz="1000" dirty="0" err="1">
                <a:latin typeface="+mj-lt"/>
                <a:ea typeface="ＭＳ 明朝" pitchFamily="17" charset="-128"/>
              </a:rPr>
              <a:t>Rard</a:t>
            </a:r>
            <a:r>
              <a:rPr lang="en-US" altLang="ja-JP" sz="1000" dirty="0">
                <a:latin typeface="+mj-lt"/>
                <a:ea typeface="ＭＳ 明朝" pitchFamily="17" charset="-128"/>
              </a:rPr>
              <a:t> </a:t>
            </a:r>
            <a:r>
              <a:rPr lang="en-US" altLang="ja-JP" sz="1000" dirty="0" err="1">
                <a:latin typeface="+mj-lt"/>
                <a:ea typeface="ＭＳ 明朝" pitchFamily="17" charset="-128"/>
              </a:rPr>
              <a:t>Mcnally</a:t>
            </a:r>
            <a:r>
              <a:rPr lang="en-US" altLang="ja-JP" sz="1000" dirty="0">
                <a:latin typeface="+mj-lt"/>
                <a:ea typeface="ＭＳ 明朝" pitchFamily="17" charset="-128"/>
              </a:rPr>
              <a:t>.</a:t>
            </a:r>
            <a:endParaRPr lang="ja-JP" altLang="ja-JP" sz="1000" dirty="0">
              <a:latin typeface="+mj-lt"/>
              <a:ea typeface="ＭＳ 明朝" pitchFamily="17" charset="-128"/>
            </a:endParaRPr>
          </a:p>
          <a:p>
            <a:r>
              <a:rPr lang="ja-JP" altLang="ja-JP" sz="1000" dirty="0">
                <a:latin typeface="+mj-lt"/>
                <a:ea typeface="ＭＳ 明朝" pitchFamily="17" charset="-128"/>
              </a:rPr>
              <a:t>遠矢幸子　</a:t>
            </a:r>
            <a:r>
              <a:rPr lang="en-US" altLang="ja-JP" sz="1000" dirty="0">
                <a:latin typeface="+mj-lt"/>
                <a:ea typeface="ＭＳ 明朝" pitchFamily="17" charset="-128"/>
              </a:rPr>
              <a:t>(2005).</a:t>
            </a:r>
            <a:r>
              <a:rPr lang="ja-JP" altLang="ja-JP" sz="1000" dirty="0">
                <a:latin typeface="+mj-lt"/>
                <a:ea typeface="ＭＳ 明朝" pitchFamily="17" charset="-128"/>
              </a:rPr>
              <a:t>　友人関係における対人葛藤の解消プロセスに関する研究　香蘭女子短期大学研究紀要</a:t>
            </a:r>
            <a:r>
              <a:rPr lang="en-US" altLang="ja-JP" sz="1000" dirty="0">
                <a:latin typeface="+mj-lt"/>
                <a:ea typeface="ＭＳ 明朝" pitchFamily="17" charset="-128"/>
              </a:rPr>
              <a:t>, </a:t>
            </a:r>
            <a:r>
              <a:rPr lang="en-US" altLang="ja-JP" sz="1000" b="1" dirty="0">
                <a:latin typeface="+mj-lt"/>
                <a:ea typeface="ＭＳ 明朝" pitchFamily="17" charset="-128"/>
              </a:rPr>
              <a:t>47</a:t>
            </a:r>
            <a:r>
              <a:rPr lang="en-US" altLang="ja-JP" sz="1000" dirty="0">
                <a:latin typeface="+mj-lt"/>
                <a:ea typeface="ＭＳ 明朝" pitchFamily="17" charset="-128"/>
              </a:rPr>
              <a:t>,69-75</a:t>
            </a:r>
            <a:r>
              <a:rPr lang="en-US" altLang="ja-JP" sz="1000" dirty="0" smtClean="0">
                <a:latin typeface="+mj-lt"/>
                <a:ea typeface="ＭＳ 明朝" pitchFamily="17" charset="-128"/>
              </a:rPr>
              <a:t>.</a:t>
            </a:r>
          </a:p>
          <a:p>
            <a:r>
              <a:rPr lang="ja-JP" altLang="ja-JP" sz="1000" dirty="0">
                <a:latin typeface="+mj-lt"/>
                <a:ea typeface="ＭＳ 明朝" pitchFamily="17" charset="-128"/>
              </a:rPr>
              <a:t>サトウタツヤ編著　</a:t>
            </a:r>
            <a:r>
              <a:rPr lang="en-US" altLang="ja-JP" sz="1000" dirty="0">
                <a:latin typeface="+mj-lt"/>
                <a:ea typeface="ＭＳ 明朝" pitchFamily="17" charset="-128"/>
              </a:rPr>
              <a:t>(2009).</a:t>
            </a:r>
            <a:r>
              <a:rPr lang="ja-JP" altLang="ja-JP" sz="1000" dirty="0">
                <a:latin typeface="+mj-lt"/>
                <a:ea typeface="ＭＳ 明朝" pitchFamily="17" charset="-128"/>
              </a:rPr>
              <a:t>　</a:t>
            </a:r>
            <a:r>
              <a:rPr lang="en-US" altLang="ja-JP" sz="1000" dirty="0">
                <a:latin typeface="+mj-lt"/>
                <a:ea typeface="ＭＳ 明朝" pitchFamily="17" charset="-128"/>
              </a:rPr>
              <a:t>TEM</a:t>
            </a:r>
            <a:r>
              <a:rPr lang="ja-JP" altLang="ja-JP" sz="1000" dirty="0">
                <a:latin typeface="+mj-lt"/>
                <a:ea typeface="ＭＳ 明朝" pitchFamily="17" charset="-128"/>
              </a:rPr>
              <a:t>ではじめる質的研究</a:t>
            </a:r>
            <a:r>
              <a:rPr lang="en-US" altLang="ja-JP" sz="1000" dirty="0">
                <a:latin typeface="+mj-lt"/>
                <a:ea typeface="ＭＳ 明朝" pitchFamily="17" charset="-128"/>
              </a:rPr>
              <a:t>―</a:t>
            </a:r>
            <a:r>
              <a:rPr lang="ja-JP" altLang="ja-JP" sz="1000" dirty="0">
                <a:latin typeface="+mj-lt"/>
                <a:ea typeface="ＭＳ 明朝" pitchFamily="17" charset="-128"/>
              </a:rPr>
              <a:t>時間とプロセスを扱う研究をめざして</a:t>
            </a:r>
            <a:r>
              <a:rPr lang="en-US" altLang="ja-JP" sz="1000" dirty="0">
                <a:latin typeface="+mj-lt"/>
                <a:ea typeface="ＭＳ 明朝" pitchFamily="17" charset="-128"/>
              </a:rPr>
              <a:t>―</a:t>
            </a:r>
            <a:r>
              <a:rPr lang="ja-JP" altLang="ja-JP" sz="1000" dirty="0">
                <a:latin typeface="+mj-lt"/>
                <a:ea typeface="ＭＳ 明朝" pitchFamily="17" charset="-128"/>
              </a:rPr>
              <a:t>　誠信書房</a:t>
            </a:r>
          </a:p>
          <a:p>
            <a:r>
              <a:rPr lang="ja-JP" altLang="ja-JP" sz="1000" dirty="0" smtClean="0">
                <a:latin typeface="+mj-lt"/>
                <a:ea typeface="ＭＳ 明朝" pitchFamily="17" charset="-128"/>
              </a:rPr>
              <a:t>吉野</a:t>
            </a:r>
            <a:r>
              <a:rPr lang="ja-JP" altLang="ja-JP" sz="1000" dirty="0">
                <a:latin typeface="+mj-lt"/>
                <a:ea typeface="ＭＳ 明朝" pitchFamily="17" charset="-128"/>
              </a:rPr>
              <a:t>絹子　</a:t>
            </a:r>
            <a:r>
              <a:rPr lang="en-US" altLang="ja-JP" sz="1000" dirty="0">
                <a:latin typeface="+mj-lt"/>
                <a:ea typeface="ＭＳ 明朝" pitchFamily="17" charset="-128"/>
              </a:rPr>
              <a:t>(1987).</a:t>
            </a:r>
            <a:r>
              <a:rPr lang="ja-JP" altLang="ja-JP" sz="1000" dirty="0">
                <a:latin typeface="+mj-lt"/>
                <a:ea typeface="ＭＳ 明朝" pitchFamily="17" charset="-128"/>
              </a:rPr>
              <a:t>　対人的葛藤の解決過程の分析</a:t>
            </a:r>
            <a:r>
              <a:rPr lang="en-US" altLang="ja-JP" sz="1000" dirty="0">
                <a:latin typeface="+mj-lt"/>
                <a:ea typeface="ＭＳ 明朝" pitchFamily="17" charset="-128"/>
              </a:rPr>
              <a:t>(1)―</a:t>
            </a:r>
            <a:r>
              <a:rPr lang="ja-JP" altLang="ja-JP" sz="1000" dirty="0">
                <a:latin typeface="+mj-lt"/>
                <a:ea typeface="ＭＳ 明朝" pitchFamily="17" charset="-128"/>
              </a:rPr>
              <a:t>葛藤に対する反応パターンとその類型化</a:t>
            </a:r>
            <a:r>
              <a:rPr lang="en-US" altLang="ja-JP" sz="1000" dirty="0">
                <a:latin typeface="+mj-lt"/>
                <a:ea typeface="ＭＳ 明朝" pitchFamily="17" charset="-128"/>
              </a:rPr>
              <a:t>―</a:t>
            </a:r>
            <a:r>
              <a:rPr lang="ja-JP" altLang="ja-JP" sz="1000" dirty="0">
                <a:latin typeface="+mj-lt"/>
                <a:ea typeface="ＭＳ 明朝" pitchFamily="17" charset="-128"/>
              </a:rPr>
              <a:t>　社会心理学研究</a:t>
            </a:r>
            <a:r>
              <a:rPr lang="en-US" altLang="ja-JP" sz="1000" dirty="0">
                <a:latin typeface="+mj-lt"/>
                <a:ea typeface="ＭＳ 明朝" pitchFamily="17" charset="-128"/>
              </a:rPr>
              <a:t>, </a:t>
            </a:r>
            <a:r>
              <a:rPr lang="en-US" altLang="ja-JP" sz="1000" b="1" dirty="0">
                <a:latin typeface="+mj-lt"/>
                <a:ea typeface="ＭＳ 明朝" pitchFamily="17" charset="-128"/>
              </a:rPr>
              <a:t>2</a:t>
            </a:r>
            <a:r>
              <a:rPr lang="en-US" altLang="ja-JP" sz="1000" dirty="0">
                <a:latin typeface="+mj-lt"/>
                <a:ea typeface="ＭＳ 明朝" pitchFamily="17" charset="-128"/>
              </a:rPr>
              <a:t>(2), 35-44.</a:t>
            </a:r>
            <a:endParaRPr lang="ja-JP" altLang="ja-JP" sz="1000" dirty="0">
              <a:latin typeface="+mj-lt"/>
              <a:ea typeface="ＭＳ 明朝" pitchFamily="17" charset="-128"/>
            </a:endParaRPr>
          </a:p>
          <a:p>
            <a:endParaRPr kumimoji="1" lang="ja-JP" altLang="en-US" sz="1000" dirty="0">
              <a:latin typeface="+mj-lt"/>
              <a:ea typeface="ＭＳ 明朝" pitchFamily="17" charset="-128"/>
            </a:endParaRPr>
          </a:p>
        </p:txBody>
      </p:sp>
      <p:sp>
        <p:nvSpPr>
          <p:cNvPr id="6" name="スライド番号プレースホルダー 5"/>
          <p:cNvSpPr>
            <a:spLocks noGrp="1"/>
          </p:cNvSpPr>
          <p:nvPr>
            <p:ph type="sldNum" sz="quarter" idx="15"/>
          </p:nvPr>
        </p:nvSpPr>
        <p:spPr/>
        <p:txBody>
          <a:bodyPr/>
          <a:lstStyle/>
          <a:p>
            <a:fld id="{8AAFCC80-217F-48E4-8BF3-477346CDF554}" type="slidenum">
              <a:rPr kumimoji="1" lang="ja-JP" altLang="en-US" smtClean="0"/>
              <a:pPr/>
              <a:t>16</a:t>
            </a:fld>
            <a:endParaRPr kumimoji="1" lang="ja-JP" altLang="en-US"/>
          </a:p>
        </p:txBody>
      </p:sp>
    </p:spTree>
    <p:extLst>
      <p:ext uri="{BB962C8B-B14F-4D97-AF65-F5344CB8AC3E}">
        <p14:creationId xmlns:p14="http://schemas.microsoft.com/office/powerpoint/2010/main" val="108287793"/>
      </p:ext>
    </p:extLst>
  </p:cSld>
  <p:clrMapOvr>
    <a:masterClrMapping/>
  </p:clrMapOvr>
  <mc:AlternateContent xmlns:mc="http://schemas.openxmlformats.org/markup-compatibility/2006" xmlns:p14="http://schemas.microsoft.com/office/powerpoint/2010/main">
    <mc:Choice Requires="p14">
      <p:transition spd="slow" p14:dur="2000" advTm="3389"/>
    </mc:Choice>
    <mc:Fallback xmlns="">
      <p:transition spd="slow" advTm="3389"/>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274638"/>
            <a:ext cx="8640960" cy="1143000"/>
          </a:xfrm>
        </p:spPr>
        <p:txBody>
          <a:bodyPr>
            <a:normAutofit/>
          </a:bodyPr>
          <a:lstStyle/>
          <a:p>
            <a:pPr algn="ctr"/>
            <a:r>
              <a:rPr kumimoji="1" lang="ja-JP" altLang="en-US" sz="3200" b="1" dirty="0" smtClean="0">
                <a:latin typeface="ＭＳ 明朝" pitchFamily="17" charset="-128"/>
                <a:ea typeface="ＭＳ 明朝" pitchFamily="17" charset="-128"/>
              </a:rPr>
              <a:t>はじめに</a:t>
            </a:r>
            <a:endParaRPr kumimoji="1" lang="ja-JP" altLang="en-US" sz="3200" b="1" dirty="0">
              <a:latin typeface="ＭＳ 明朝" pitchFamily="17" charset="-128"/>
              <a:ea typeface="ＭＳ 明朝" pitchFamily="17" charset="-128"/>
            </a:endParaRPr>
          </a:p>
        </p:txBody>
      </p:sp>
      <p:sp>
        <p:nvSpPr>
          <p:cNvPr id="3" name="コンテンツ プレースホルダー 2"/>
          <p:cNvSpPr>
            <a:spLocks noGrp="1"/>
          </p:cNvSpPr>
          <p:nvPr>
            <p:ph sz="quarter" idx="1"/>
          </p:nvPr>
        </p:nvSpPr>
        <p:spPr>
          <a:xfrm>
            <a:off x="107504" y="1447800"/>
            <a:ext cx="8826184" cy="5293568"/>
          </a:xfrm>
        </p:spPr>
        <p:txBody>
          <a:bodyPr>
            <a:normAutofit/>
          </a:bodyPr>
          <a:lstStyle/>
          <a:p>
            <a:r>
              <a:rPr lang="ja-JP" altLang="en-US" sz="2400" dirty="0" smtClean="0">
                <a:latin typeface="ＭＳ 明朝" pitchFamily="17" charset="-128"/>
                <a:ea typeface="ＭＳ 明朝" pitchFamily="17" charset="-128"/>
              </a:rPr>
              <a:t>青年期においては、価値観の異なる</a:t>
            </a:r>
            <a:r>
              <a:rPr lang="ja-JP" altLang="en-US" sz="2600" dirty="0" smtClean="0">
                <a:latin typeface="ＭＳ 明朝" pitchFamily="17" charset="-128"/>
                <a:ea typeface="ＭＳ 明朝" pitchFamily="17" charset="-128"/>
              </a:rPr>
              <a:t>友人同士の親密な関係形成</a:t>
            </a:r>
            <a:r>
              <a:rPr lang="ja-JP" altLang="en-US" sz="2400" dirty="0" smtClean="0">
                <a:latin typeface="ＭＳ 明朝" pitchFamily="17" charset="-128"/>
                <a:ea typeface="ＭＳ 明朝" pitchFamily="17" charset="-128"/>
              </a:rPr>
              <a:t>が発達的課題の一つ。</a:t>
            </a:r>
            <a:endParaRPr lang="en-US" altLang="ja-JP" sz="2400" dirty="0" smtClean="0">
              <a:latin typeface="ＭＳ 明朝" pitchFamily="17" charset="-128"/>
              <a:ea typeface="ＭＳ 明朝" pitchFamily="17" charset="-128"/>
            </a:endParaRPr>
          </a:p>
          <a:p>
            <a:r>
              <a:rPr lang="ja-JP" altLang="en-US" sz="2400" dirty="0" smtClean="0">
                <a:latin typeface="ＭＳ 明朝" pitchFamily="17" charset="-128"/>
                <a:ea typeface="ＭＳ 明朝" pitchFamily="17" charset="-128"/>
              </a:rPr>
              <a:t>学生</a:t>
            </a:r>
            <a:r>
              <a:rPr lang="ja-JP" altLang="en-US" sz="2400" dirty="0">
                <a:latin typeface="ＭＳ 明朝" pitchFamily="17" charset="-128"/>
                <a:ea typeface="ＭＳ 明朝" pitchFamily="17" charset="-128"/>
              </a:rPr>
              <a:t>相談室</a:t>
            </a:r>
            <a:r>
              <a:rPr lang="ja-JP" altLang="en-US" sz="2400" dirty="0" smtClean="0">
                <a:latin typeface="ＭＳ 明朝" pitchFamily="17" charset="-128"/>
                <a:ea typeface="ＭＳ 明朝" pitchFamily="17" charset="-128"/>
              </a:rPr>
              <a:t>での相談の多くは、友人との関係など</a:t>
            </a:r>
            <a:endParaRPr lang="en-US" altLang="ja-JP" sz="2400" dirty="0" smtClean="0">
              <a:latin typeface="ＭＳ 明朝" pitchFamily="17" charset="-128"/>
              <a:ea typeface="ＭＳ 明朝" pitchFamily="17" charset="-128"/>
            </a:endParaRPr>
          </a:p>
          <a:p>
            <a:pPr marL="0" indent="0">
              <a:buNone/>
            </a:pPr>
            <a:r>
              <a:rPr lang="ja-JP" altLang="en-US" dirty="0">
                <a:latin typeface="ＭＳ 明朝" pitchFamily="17" charset="-128"/>
                <a:ea typeface="ＭＳ 明朝" pitchFamily="17" charset="-128"/>
              </a:rPr>
              <a:t>　</a:t>
            </a:r>
            <a:r>
              <a:rPr lang="ja-JP" altLang="en-US" sz="2400" dirty="0" smtClean="0">
                <a:latin typeface="ＭＳ 明朝" pitchFamily="17" charset="-128"/>
                <a:ea typeface="ＭＳ 明朝" pitchFamily="17" charset="-128"/>
              </a:rPr>
              <a:t>対人関係にまつわるもの </a:t>
            </a:r>
            <a:r>
              <a:rPr lang="en-US" altLang="ja-JP" sz="2000" dirty="0" smtClean="0">
                <a:latin typeface="ＭＳ 明朝" pitchFamily="17" charset="-128"/>
                <a:ea typeface="ＭＳ 明朝" pitchFamily="17" charset="-128"/>
              </a:rPr>
              <a:t>(</a:t>
            </a:r>
            <a:r>
              <a:rPr lang="ja-JP" altLang="ja-JP" sz="2000" dirty="0">
                <a:latin typeface="ＭＳ 明朝" pitchFamily="17" charset="-128"/>
                <a:ea typeface="ＭＳ 明朝" pitchFamily="17" charset="-128"/>
              </a:rPr>
              <a:t>小林</a:t>
            </a:r>
            <a:r>
              <a:rPr lang="ja-JP" altLang="en-US" sz="2000" dirty="0">
                <a:latin typeface="ＭＳ 明朝" pitchFamily="17" charset="-128"/>
                <a:ea typeface="ＭＳ 明朝" pitchFamily="17" charset="-128"/>
              </a:rPr>
              <a:t>･</a:t>
            </a:r>
            <a:r>
              <a:rPr lang="ja-JP" altLang="ja-JP" sz="2000" dirty="0">
                <a:latin typeface="ＭＳ 明朝" pitchFamily="17" charset="-128"/>
                <a:ea typeface="ＭＳ 明朝" pitchFamily="17" charset="-128"/>
              </a:rPr>
              <a:t>西垣</a:t>
            </a:r>
            <a:r>
              <a:rPr lang="ja-JP" altLang="en-US" sz="2000" dirty="0">
                <a:latin typeface="ＭＳ 明朝" pitchFamily="17" charset="-128"/>
                <a:ea typeface="ＭＳ 明朝" pitchFamily="17" charset="-128"/>
              </a:rPr>
              <a:t>･</a:t>
            </a:r>
            <a:r>
              <a:rPr lang="ja-JP" altLang="ja-JP" sz="2000" dirty="0">
                <a:latin typeface="ＭＳ 明朝" pitchFamily="17" charset="-128"/>
                <a:ea typeface="ＭＳ 明朝" pitchFamily="17" charset="-128"/>
              </a:rPr>
              <a:t>相沢</a:t>
            </a:r>
            <a:r>
              <a:rPr lang="ja-JP" altLang="en-US" sz="2000" dirty="0">
                <a:latin typeface="ＭＳ 明朝" pitchFamily="17" charset="-128"/>
                <a:ea typeface="ＭＳ 明朝" pitchFamily="17" charset="-128"/>
              </a:rPr>
              <a:t>･</a:t>
            </a:r>
            <a:r>
              <a:rPr lang="ja-JP" altLang="ja-JP" sz="2000" dirty="0">
                <a:latin typeface="ＭＳ 明朝" pitchFamily="17" charset="-128"/>
                <a:ea typeface="ＭＳ 明朝" pitchFamily="17" charset="-128"/>
              </a:rPr>
              <a:t>橋本</a:t>
            </a:r>
            <a:r>
              <a:rPr lang="en-US" altLang="ja-JP" sz="2000" dirty="0">
                <a:latin typeface="ＭＳ 明朝" pitchFamily="17" charset="-128"/>
                <a:ea typeface="ＭＳ 明朝" pitchFamily="17" charset="-128"/>
              </a:rPr>
              <a:t>,2003</a:t>
            </a:r>
            <a:r>
              <a:rPr lang="ja-JP" altLang="en-US" sz="2000" dirty="0">
                <a:latin typeface="ＭＳ 明朝" pitchFamily="17" charset="-128"/>
                <a:ea typeface="ＭＳ 明朝" pitchFamily="17" charset="-128"/>
              </a:rPr>
              <a:t>；</a:t>
            </a:r>
            <a:r>
              <a:rPr lang="ja-JP" altLang="ja-JP" sz="2000" dirty="0">
                <a:latin typeface="ＭＳ 明朝" pitchFamily="17" charset="-128"/>
                <a:ea typeface="ＭＳ 明朝" pitchFamily="17" charset="-128"/>
              </a:rPr>
              <a:t>高橋</a:t>
            </a:r>
            <a:r>
              <a:rPr lang="en-US" altLang="ja-JP" sz="2000" dirty="0">
                <a:latin typeface="ＭＳ 明朝" pitchFamily="17" charset="-128"/>
                <a:ea typeface="ＭＳ 明朝" pitchFamily="17" charset="-128"/>
              </a:rPr>
              <a:t>,2010)</a:t>
            </a:r>
          </a:p>
          <a:p>
            <a:pPr marL="82296" indent="0">
              <a:buNone/>
            </a:pPr>
            <a:endParaRPr lang="en-US" altLang="ja-JP" sz="2800" dirty="0">
              <a:latin typeface="ＭＳ 明朝" pitchFamily="17" charset="-128"/>
              <a:ea typeface="ＭＳ 明朝" pitchFamily="17" charset="-128"/>
            </a:endParaRPr>
          </a:p>
          <a:p>
            <a:pPr marL="82296" indent="0" algn="ctr">
              <a:buNone/>
            </a:pPr>
            <a:r>
              <a:rPr lang="ja-JP" altLang="en-US" dirty="0" smtClean="0">
                <a:latin typeface="ＭＳ 明朝" pitchFamily="17" charset="-128"/>
                <a:ea typeface="ＭＳ 明朝" pitchFamily="17" charset="-128"/>
              </a:rPr>
              <a:t>対人葛藤</a:t>
            </a:r>
            <a:r>
              <a:rPr lang="en-US" altLang="ja-JP" dirty="0">
                <a:latin typeface="Centaur" pitchFamily="18" charset="0"/>
                <a:ea typeface="ＭＳ 明朝" pitchFamily="17" charset="-128"/>
              </a:rPr>
              <a:t>(</a:t>
            </a:r>
            <a:r>
              <a:rPr lang="ja-JP" altLang="en-US" dirty="0">
                <a:latin typeface="Centaur" pitchFamily="18" charset="0"/>
                <a:ea typeface="ＭＳ 明朝" pitchFamily="17" charset="-128"/>
              </a:rPr>
              <a:t>＝コンフリクト</a:t>
            </a:r>
            <a:r>
              <a:rPr lang="en-US" altLang="ja-JP" dirty="0" smtClean="0">
                <a:latin typeface="Centaur" pitchFamily="18" charset="0"/>
                <a:ea typeface="ＭＳ 明朝" pitchFamily="17" charset="-128"/>
              </a:rPr>
              <a:t>)</a:t>
            </a:r>
            <a:r>
              <a:rPr lang="ja-JP" altLang="en-US" dirty="0" smtClean="0">
                <a:latin typeface="ＭＳ 明朝" pitchFamily="17" charset="-128"/>
                <a:ea typeface="ＭＳ 明朝" pitchFamily="17" charset="-128"/>
              </a:rPr>
              <a:t>に悩んでいる？</a:t>
            </a:r>
            <a:endParaRPr lang="en-US" altLang="ja-JP" dirty="0" smtClean="0">
              <a:latin typeface="ＭＳ 明朝" pitchFamily="17" charset="-128"/>
              <a:ea typeface="ＭＳ 明朝" pitchFamily="17" charset="-128"/>
            </a:endParaRPr>
          </a:p>
          <a:p>
            <a:pPr marL="82296" indent="0">
              <a:buNone/>
            </a:pPr>
            <a:endParaRPr lang="en-US" altLang="ja-JP" dirty="0" smtClean="0">
              <a:latin typeface="ＭＳ 明朝" pitchFamily="17" charset="-128"/>
              <a:ea typeface="ＭＳ 明朝" pitchFamily="17" charset="-128"/>
            </a:endParaRPr>
          </a:p>
          <a:p>
            <a:pPr marL="82296" indent="0" algn="ctr">
              <a:buNone/>
            </a:pPr>
            <a:r>
              <a:rPr lang="ja-JP" altLang="en-US" dirty="0" smtClean="0">
                <a:latin typeface="ＭＳ 明朝" pitchFamily="17" charset="-128"/>
                <a:ea typeface="ＭＳ 明朝" pitchFamily="17" charset="-128"/>
              </a:rPr>
              <a:t>対人葛藤の解決は</a:t>
            </a:r>
            <a:r>
              <a:rPr lang="ja-JP" altLang="en-US" dirty="0">
                <a:latin typeface="ＭＳ 明朝" pitchFamily="17" charset="-128"/>
                <a:ea typeface="ＭＳ 明朝" pitchFamily="17" charset="-128"/>
              </a:rPr>
              <a:t>重要な</a:t>
            </a:r>
            <a:r>
              <a:rPr lang="ja-JP" altLang="en-US" dirty="0" smtClean="0">
                <a:latin typeface="ＭＳ 明朝" pitchFamily="17" charset="-128"/>
                <a:ea typeface="ＭＳ 明朝" pitchFamily="17" charset="-128"/>
              </a:rPr>
              <a:t>課題の一つといえる。</a:t>
            </a:r>
            <a:endParaRPr lang="en-US" altLang="ja-JP" dirty="0" smtClean="0">
              <a:latin typeface="ＭＳ 明朝" pitchFamily="17" charset="-128"/>
              <a:ea typeface="ＭＳ 明朝" pitchFamily="17" charset="-128"/>
            </a:endParaRPr>
          </a:p>
          <a:p>
            <a:endParaRPr lang="en-US" altLang="ja-JP" dirty="0">
              <a:latin typeface="ＭＳ 明朝" pitchFamily="17" charset="-128"/>
              <a:ea typeface="ＭＳ 明朝" pitchFamily="17" charset="-128"/>
            </a:endParaRPr>
          </a:p>
          <a:p>
            <a:pPr marL="82296" indent="0" algn="ctr">
              <a:buNone/>
            </a:pPr>
            <a:r>
              <a:rPr lang="ja-JP" altLang="en-US" sz="2800" dirty="0" smtClean="0">
                <a:latin typeface="ＭＳ 明朝" pitchFamily="17" charset="-128"/>
                <a:ea typeface="ＭＳ 明朝" pitchFamily="17" charset="-128"/>
              </a:rPr>
              <a:t>●対人葛藤が終結するまでのプロセスを探る</a:t>
            </a:r>
            <a:r>
              <a:rPr lang="ja-JP" altLang="en-US" dirty="0" smtClean="0">
                <a:latin typeface="ＭＳ 明朝" pitchFamily="17" charset="-128"/>
                <a:ea typeface="ＭＳ 明朝" pitchFamily="17" charset="-128"/>
              </a:rPr>
              <a:t>。</a:t>
            </a:r>
            <a:endParaRPr lang="en-US" altLang="ja-JP" dirty="0" smtClean="0">
              <a:latin typeface="ＭＳ 明朝" pitchFamily="17" charset="-128"/>
              <a:ea typeface="ＭＳ 明朝" pitchFamily="17" charset="-128"/>
            </a:endParaRPr>
          </a:p>
          <a:p>
            <a:endParaRPr lang="en-US" altLang="ja-JP" dirty="0">
              <a:latin typeface="ＭＳ 明朝" pitchFamily="17" charset="-128"/>
              <a:ea typeface="ＭＳ 明朝" pitchFamily="17" charset="-128"/>
            </a:endParaRPr>
          </a:p>
          <a:p>
            <a:pPr marL="82296" indent="0" algn="r">
              <a:buNone/>
            </a:pPr>
            <a:endParaRPr kumimoji="1" lang="ja-JP" altLang="en-US" dirty="0">
              <a:latin typeface="ＭＳ 明朝" pitchFamily="17" charset="-128"/>
              <a:ea typeface="ＭＳ 明朝" pitchFamily="17" charset="-128"/>
            </a:endParaRPr>
          </a:p>
        </p:txBody>
      </p:sp>
      <p:sp>
        <p:nvSpPr>
          <p:cNvPr id="6" name="スライド番号プレースホルダー 5"/>
          <p:cNvSpPr>
            <a:spLocks noGrp="1"/>
          </p:cNvSpPr>
          <p:nvPr>
            <p:ph type="sldNum" sz="quarter" idx="15"/>
          </p:nvPr>
        </p:nvSpPr>
        <p:spPr/>
        <p:txBody>
          <a:bodyPr/>
          <a:lstStyle/>
          <a:p>
            <a:fld id="{8AAFCC80-217F-48E4-8BF3-477346CDF554}" type="slidenum">
              <a:rPr kumimoji="1" lang="ja-JP" altLang="en-US" smtClean="0"/>
              <a:pPr/>
              <a:t>2</a:t>
            </a:fld>
            <a:endParaRPr kumimoji="1" lang="ja-JP" altLang="en-US"/>
          </a:p>
        </p:txBody>
      </p:sp>
      <p:sp>
        <p:nvSpPr>
          <p:cNvPr id="4" name="下矢印 3"/>
          <p:cNvSpPr/>
          <p:nvPr/>
        </p:nvSpPr>
        <p:spPr>
          <a:xfrm>
            <a:off x="4067944" y="3283846"/>
            <a:ext cx="484632" cy="4564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下矢印 4"/>
          <p:cNvSpPr/>
          <p:nvPr/>
        </p:nvSpPr>
        <p:spPr>
          <a:xfrm>
            <a:off x="4067944" y="4275262"/>
            <a:ext cx="484632" cy="44393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下矢印 6"/>
          <p:cNvSpPr/>
          <p:nvPr/>
        </p:nvSpPr>
        <p:spPr>
          <a:xfrm>
            <a:off x="4067944" y="5157192"/>
            <a:ext cx="484632" cy="43009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77026013"/>
      </p:ext>
    </p:extLst>
  </p:cSld>
  <p:clrMapOvr>
    <a:masterClrMapping/>
  </p:clrMapOvr>
  <mc:AlternateContent xmlns:mc="http://schemas.openxmlformats.org/markup-compatibility/2006" xmlns:p14="http://schemas.microsoft.com/office/powerpoint/2010/main">
    <mc:Choice Requires="p14">
      <p:transition spd="slow" p14:dur="2000" advTm="10062"/>
    </mc:Choice>
    <mc:Fallback xmlns="">
      <p:transition spd="slow" advTm="10062"/>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lang="ja-JP" altLang="en-US" sz="3200" b="1" dirty="0" smtClean="0"/>
              <a:t>問題</a:t>
            </a:r>
            <a:r>
              <a:rPr lang="ja-JP" altLang="en-US" sz="3200" b="1" dirty="0"/>
              <a:t>（１</a:t>
            </a:r>
            <a:r>
              <a:rPr lang="ja-JP" altLang="en-US" sz="3200" b="1" dirty="0" smtClean="0"/>
              <a:t>）</a:t>
            </a:r>
            <a:r>
              <a:rPr lang="en-US" altLang="ja-JP" sz="3200" b="1" dirty="0" smtClean="0"/>
              <a:t/>
            </a:r>
            <a:br>
              <a:rPr lang="en-US" altLang="ja-JP" sz="3200" b="1" dirty="0" smtClean="0"/>
            </a:br>
            <a:r>
              <a:rPr lang="ja-JP" altLang="en-US" sz="3200" b="1" dirty="0" smtClean="0"/>
              <a:t>対人葛藤</a:t>
            </a:r>
            <a:r>
              <a:rPr lang="ja-JP" altLang="en-US" sz="3200" b="1" dirty="0"/>
              <a:t>とは</a:t>
            </a:r>
            <a:endParaRPr kumimoji="1" lang="ja-JP" altLang="en-US" sz="3200" b="1" dirty="0"/>
          </a:p>
        </p:txBody>
      </p:sp>
      <p:sp>
        <p:nvSpPr>
          <p:cNvPr id="3" name="コンテンツ プレースホルダー 2"/>
          <p:cNvSpPr>
            <a:spLocks noGrp="1"/>
          </p:cNvSpPr>
          <p:nvPr>
            <p:ph sz="quarter" idx="1"/>
          </p:nvPr>
        </p:nvSpPr>
        <p:spPr/>
        <p:txBody>
          <a:bodyPr>
            <a:normAutofit/>
          </a:bodyPr>
          <a:lstStyle/>
          <a:p>
            <a:r>
              <a:rPr lang="ja-JP" altLang="ja-JP" dirty="0" smtClean="0"/>
              <a:t>「</a:t>
            </a:r>
            <a:r>
              <a:rPr lang="ja-JP" altLang="ja-JP" dirty="0"/>
              <a:t>個人の行動、感情、思考の過程が、他者によって妨害されている状態」 </a:t>
            </a:r>
            <a:r>
              <a:rPr lang="en-US" altLang="ja-JP" dirty="0"/>
              <a:t>(Kelly, 1987</a:t>
            </a:r>
            <a:r>
              <a:rPr lang="en-US" altLang="ja-JP" dirty="0" smtClean="0"/>
              <a:t>)</a:t>
            </a:r>
          </a:p>
          <a:p>
            <a:endParaRPr lang="en-US" altLang="ja-JP" dirty="0" smtClean="0"/>
          </a:p>
          <a:p>
            <a:r>
              <a:rPr lang="ja-JP" altLang="ja-JP" dirty="0" smtClean="0"/>
              <a:t>「</a:t>
            </a:r>
            <a:r>
              <a:rPr lang="ja-JP" altLang="ja-JP" dirty="0"/>
              <a:t>個人の欲求や期待が他者によって阻止されていると個人が認知することによって生じること」 </a:t>
            </a:r>
            <a:r>
              <a:rPr lang="en-US" altLang="ja-JP" dirty="0"/>
              <a:t>(Thomas, 1976</a:t>
            </a:r>
            <a:r>
              <a:rPr lang="en-US" altLang="ja-JP" dirty="0" smtClean="0"/>
              <a:t>)</a:t>
            </a:r>
          </a:p>
          <a:p>
            <a:endParaRPr lang="en-US" altLang="ja-JP" dirty="0" smtClean="0"/>
          </a:p>
          <a:p>
            <a:r>
              <a:rPr lang="ja-JP" altLang="ja-JP" dirty="0" smtClean="0"/>
              <a:t>本研究</a:t>
            </a:r>
            <a:r>
              <a:rPr lang="ja-JP" altLang="ja-JP" dirty="0"/>
              <a:t>においては</a:t>
            </a:r>
            <a:r>
              <a:rPr lang="ja-JP" altLang="ja-JP" dirty="0" smtClean="0"/>
              <a:t>、</a:t>
            </a:r>
            <a:r>
              <a:rPr lang="ja-JP" altLang="en-US" dirty="0" smtClean="0"/>
              <a:t>加藤</a:t>
            </a:r>
            <a:r>
              <a:rPr lang="en-US" altLang="ja-JP" dirty="0" smtClean="0"/>
              <a:t>(2003)</a:t>
            </a:r>
            <a:r>
              <a:rPr lang="ja-JP" altLang="en-US" dirty="0" smtClean="0"/>
              <a:t>などに従い、</a:t>
            </a:r>
            <a:endParaRPr lang="en-US" altLang="ja-JP" dirty="0" smtClean="0"/>
          </a:p>
          <a:p>
            <a:pPr marL="0" indent="0">
              <a:buNone/>
            </a:pPr>
            <a:r>
              <a:rPr lang="ja-JP" altLang="en-US" dirty="0"/>
              <a:t>　</a:t>
            </a:r>
            <a:r>
              <a:rPr lang="ja-JP" altLang="ja-JP" b="1" dirty="0" smtClean="0"/>
              <a:t>「</a:t>
            </a:r>
            <a:r>
              <a:rPr lang="ja-JP" altLang="ja-JP" b="1" u="sng" dirty="0"/>
              <a:t>個人の行動、感情、思考の過程が、他者によって</a:t>
            </a:r>
            <a:r>
              <a:rPr lang="ja-JP" altLang="ja-JP" b="1" u="sng" dirty="0" smtClean="0"/>
              <a:t>妨害</a:t>
            </a:r>
            <a:r>
              <a:rPr lang="ja-JP" altLang="en-US" b="1" u="sng" dirty="0" smtClean="0"/>
              <a:t>　</a:t>
            </a:r>
            <a:endParaRPr lang="en-US" altLang="ja-JP" b="1" u="sng" dirty="0" smtClean="0"/>
          </a:p>
          <a:p>
            <a:pPr marL="0" indent="0">
              <a:buNone/>
            </a:pPr>
            <a:r>
              <a:rPr lang="ja-JP" altLang="en-US" b="1" dirty="0" smtClean="0"/>
              <a:t>　　</a:t>
            </a:r>
            <a:r>
              <a:rPr lang="ja-JP" altLang="ja-JP" b="1" u="sng" dirty="0" smtClean="0"/>
              <a:t>されて</a:t>
            </a:r>
            <a:r>
              <a:rPr lang="ja-JP" altLang="ja-JP" b="1" u="sng" dirty="0"/>
              <a:t>いる状態</a:t>
            </a:r>
            <a:r>
              <a:rPr lang="ja-JP" altLang="ja-JP" b="1" dirty="0" smtClean="0"/>
              <a:t>」</a:t>
            </a:r>
            <a:r>
              <a:rPr lang="en-US" altLang="ja-JP" b="1" dirty="0" smtClean="0"/>
              <a:t>(Kelly, 1987</a:t>
            </a:r>
            <a:r>
              <a:rPr lang="en-US" altLang="ja-JP" b="1" dirty="0"/>
              <a:t>)</a:t>
            </a:r>
            <a:r>
              <a:rPr lang="ja-JP" altLang="ja-JP" b="1" dirty="0"/>
              <a:t> </a:t>
            </a:r>
            <a:r>
              <a:rPr lang="ja-JP" altLang="en-US" b="1" dirty="0" smtClean="0"/>
              <a:t>　</a:t>
            </a:r>
            <a:r>
              <a:rPr lang="ja-JP" altLang="ja-JP" dirty="0" smtClean="0"/>
              <a:t>と</a:t>
            </a:r>
            <a:r>
              <a:rPr lang="ja-JP" altLang="ja-JP" dirty="0"/>
              <a:t>定義する</a:t>
            </a:r>
            <a:endParaRPr kumimoji="1" lang="ja-JP" altLang="en-US" dirty="0"/>
          </a:p>
        </p:txBody>
      </p:sp>
      <p:sp>
        <p:nvSpPr>
          <p:cNvPr id="5" name="スライド番号プレースホルダー 4"/>
          <p:cNvSpPr>
            <a:spLocks noGrp="1"/>
          </p:cNvSpPr>
          <p:nvPr>
            <p:ph type="sldNum" sz="quarter" idx="15"/>
          </p:nvPr>
        </p:nvSpPr>
        <p:spPr/>
        <p:txBody>
          <a:bodyPr/>
          <a:lstStyle/>
          <a:p>
            <a:fld id="{8AAFCC80-217F-48E4-8BF3-477346CDF554}" type="slidenum">
              <a:rPr kumimoji="1" lang="ja-JP" altLang="en-US" smtClean="0"/>
              <a:pPr/>
              <a:t>3</a:t>
            </a:fld>
            <a:endParaRPr kumimoji="1" lang="ja-JP" altLang="en-US"/>
          </a:p>
        </p:txBody>
      </p:sp>
    </p:spTree>
    <p:extLst>
      <p:ext uri="{BB962C8B-B14F-4D97-AF65-F5344CB8AC3E}">
        <p14:creationId xmlns:p14="http://schemas.microsoft.com/office/powerpoint/2010/main" val="1422229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116632"/>
            <a:ext cx="8247888" cy="1080120"/>
          </a:xfrm>
        </p:spPr>
        <p:txBody>
          <a:bodyPr>
            <a:normAutofit/>
          </a:bodyPr>
          <a:lstStyle/>
          <a:p>
            <a:pPr algn="ctr"/>
            <a:r>
              <a:rPr lang="ja-JP" altLang="en-US" b="1" dirty="0" smtClean="0">
                <a:latin typeface="Centaur" pitchFamily="18" charset="0"/>
                <a:ea typeface="ＭＳ 明朝" pitchFamily="17" charset="-128"/>
              </a:rPr>
              <a:t>問題</a:t>
            </a:r>
            <a:r>
              <a:rPr lang="en-US" altLang="ja-JP" b="1" dirty="0" smtClean="0">
                <a:latin typeface="Centaur" pitchFamily="18" charset="0"/>
                <a:ea typeface="ＭＳ 明朝" pitchFamily="17" charset="-128"/>
              </a:rPr>
              <a:t>(2)</a:t>
            </a:r>
            <a:br>
              <a:rPr lang="en-US" altLang="ja-JP" b="1" dirty="0" smtClean="0">
                <a:latin typeface="Centaur" pitchFamily="18" charset="0"/>
                <a:ea typeface="ＭＳ 明朝" pitchFamily="17" charset="-128"/>
              </a:rPr>
            </a:br>
            <a:r>
              <a:rPr lang="ja-JP" altLang="en-US" b="1" dirty="0">
                <a:latin typeface="Centaur" pitchFamily="18" charset="0"/>
                <a:ea typeface="ＭＳ 明朝" pitchFamily="17" charset="-128"/>
              </a:rPr>
              <a:t>対人</a:t>
            </a:r>
            <a:r>
              <a:rPr lang="ja-JP" altLang="en-US" b="1" dirty="0" smtClean="0">
                <a:latin typeface="Centaur" pitchFamily="18" charset="0"/>
                <a:ea typeface="ＭＳ 明朝" pitchFamily="17" charset="-128"/>
              </a:rPr>
              <a:t>葛藤方略の分類</a:t>
            </a:r>
            <a:endParaRPr kumimoji="1" lang="ja-JP" altLang="en-US" b="1" dirty="0">
              <a:latin typeface="Centaur" pitchFamily="18" charset="0"/>
              <a:ea typeface="ＭＳ 明朝" pitchFamily="17" charset="-128"/>
            </a:endParaRPr>
          </a:p>
        </p:txBody>
      </p:sp>
      <p:sp>
        <p:nvSpPr>
          <p:cNvPr id="6" name="スライド番号プレースホルダー 5"/>
          <p:cNvSpPr>
            <a:spLocks noGrp="1"/>
          </p:cNvSpPr>
          <p:nvPr>
            <p:ph type="sldNum" sz="quarter" idx="15"/>
          </p:nvPr>
        </p:nvSpPr>
        <p:spPr>
          <a:xfrm>
            <a:off x="7217344" y="5734050"/>
            <a:ext cx="670560" cy="521208"/>
          </a:xfrm>
        </p:spPr>
        <p:txBody>
          <a:bodyPr/>
          <a:lstStyle/>
          <a:p>
            <a:fld id="{8AAFCC80-217F-48E4-8BF3-477346CDF554}" type="slidenum">
              <a:rPr kumimoji="1" lang="ja-JP" altLang="en-US" smtClean="0"/>
              <a:pPr/>
              <a:t>4</a:t>
            </a:fld>
            <a:endParaRPr kumimoji="1" lang="ja-JP" altLang="en-US"/>
          </a:p>
        </p:txBody>
      </p:sp>
      <p:sp>
        <p:nvSpPr>
          <p:cNvPr id="4" name="上下矢印 3"/>
          <p:cNvSpPr/>
          <p:nvPr/>
        </p:nvSpPr>
        <p:spPr>
          <a:xfrm>
            <a:off x="1285398" y="1196752"/>
            <a:ext cx="641225" cy="4752528"/>
          </a:xfrm>
          <a:prstGeom prst="up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dirty="0" smtClean="0">
                <a:solidFill>
                  <a:schemeClr val="tx1"/>
                </a:solidFill>
              </a:rPr>
              <a:t>他者志向性次元</a:t>
            </a:r>
            <a:endParaRPr kumimoji="1" lang="ja-JP" altLang="en-US" dirty="0">
              <a:solidFill>
                <a:schemeClr val="tx1"/>
              </a:solidFill>
            </a:endParaRPr>
          </a:p>
        </p:txBody>
      </p:sp>
      <p:sp>
        <p:nvSpPr>
          <p:cNvPr id="5" name="左右矢印 4"/>
          <p:cNvSpPr/>
          <p:nvPr/>
        </p:nvSpPr>
        <p:spPr>
          <a:xfrm>
            <a:off x="1480163" y="5805264"/>
            <a:ext cx="5861451" cy="576064"/>
          </a:xfrm>
          <a:prstGeom prst="lef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自己志向性次元</a:t>
            </a:r>
            <a:r>
              <a:rPr kumimoji="1" lang="ja-JP" altLang="en-US" dirty="0" smtClean="0"/>
              <a:t>元</a:t>
            </a:r>
            <a:endParaRPr kumimoji="1" lang="ja-JP" altLang="en-US" dirty="0"/>
          </a:p>
        </p:txBody>
      </p:sp>
      <p:cxnSp>
        <p:nvCxnSpPr>
          <p:cNvPr id="8" name="直線コネクタ 7"/>
          <p:cNvCxnSpPr/>
          <p:nvPr/>
        </p:nvCxnSpPr>
        <p:spPr>
          <a:xfrm>
            <a:off x="1822211" y="3604374"/>
            <a:ext cx="165583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直線コネクタ 9"/>
          <p:cNvCxnSpPr>
            <a:stCxn id="19" idx="0"/>
          </p:cNvCxnSpPr>
          <p:nvPr/>
        </p:nvCxnSpPr>
        <p:spPr>
          <a:xfrm flipV="1">
            <a:off x="4266873" y="1340768"/>
            <a:ext cx="0" cy="20789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a:off x="4612511" y="1988840"/>
            <a:ext cx="1901011" cy="369332"/>
          </a:xfrm>
          <a:prstGeom prst="rect">
            <a:avLst/>
          </a:prstGeom>
          <a:solidFill>
            <a:schemeClr val="accent1">
              <a:lumMod val="20000"/>
              <a:lumOff val="80000"/>
            </a:schemeClr>
          </a:solidFill>
          <a:ln>
            <a:solidFill>
              <a:schemeClr val="tx1"/>
            </a:solidFill>
          </a:ln>
        </p:spPr>
        <p:txBody>
          <a:bodyPr wrap="square" rtlCol="0">
            <a:spAutoFit/>
          </a:bodyPr>
          <a:lstStyle/>
          <a:p>
            <a:pPr algn="ctr"/>
            <a:r>
              <a:rPr kumimoji="1" lang="ja-JP" altLang="en-US" b="1" dirty="0" smtClean="0"/>
              <a:t>統合</a:t>
            </a:r>
            <a:endParaRPr kumimoji="1" lang="ja-JP" altLang="en-US" b="1" dirty="0"/>
          </a:p>
        </p:txBody>
      </p:sp>
      <p:sp>
        <p:nvSpPr>
          <p:cNvPr id="13" name="テキスト ボックス 12"/>
          <p:cNvSpPr txBox="1"/>
          <p:nvPr/>
        </p:nvSpPr>
        <p:spPr>
          <a:xfrm>
            <a:off x="4612511" y="4571836"/>
            <a:ext cx="1901011" cy="369332"/>
          </a:xfrm>
          <a:prstGeom prst="rect">
            <a:avLst/>
          </a:prstGeom>
          <a:solidFill>
            <a:schemeClr val="accent3">
              <a:lumMod val="20000"/>
              <a:lumOff val="80000"/>
            </a:schemeClr>
          </a:solidFill>
          <a:ln>
            <a:solidFill>
              <a:schemeClr val="tx1"/>
            </a:solidFill>
          </a:ln>
        </p:spPr>
        <p:txBody>
          <a:bodyPr wrap="square" rtlCol="0">
            <a:spAutoFit/>
          </a:bodyPr>
          <a:lstStyle/>
          <a:p>
            <a:pPr algn="ctr"/>
            <a:r>
              <a:rPr kumimoji="1" lang="ja-JP" altLang="en-US" b="1" dirty="0" smtClean="0"/>
              <a:t>支配</a:t>
            </a:r>
            <a:endParaRPr kumimoji="1" lang="ja-JP" altLang="en-US" b="1" dirty="0"/>
          </a:p>
        </p:txBody>
      </p:sp>
      <p:sp>
        <p:nvSpPr>
          <p:cNvPr id="14" name="テキスト ボックス 13"/>
          <p:cNvSpPr txBox="1"/>
          <p:nvPr/>
        </p:nvSpPr>
        <p:spPr>
          <a:xfrm>
            <a:off x="2092231" y="4571836"/>
            <a:ext cx="1901011" cy="369332"/>
          </a:xfrm>
          <a:prstGeom prst="rect">
            <a:avLst/>
          </a:prstGeom>
          <a:solidFill>
            <a:schemeClr val="bg1">
              <a:lumMod val="95000"/>
            </a:schemeClr>
          </a:solidFill>
          <a:ln>
            <a:solidFill>
              <a:schemeClr val="tx1"/>
            </a:solidFill>
          </a:ln>
        </p:spPr>
        <p:txBody>
          <a:bodyPr wrap="square" rtlCol="0">
            <a:spAutoFit/>
          </a:bodyPr>
          <a:lstStyle/>
          <a:p>
            <a:pPr algn="ctr"/>
            <a:r>
              <a:rPr lang="ja-JP" altLang="en-US" b="1" dirty="0"/>
              <a:t>回避</a:t>
            </a:r>
            <a:endParaRPr kumimoji="1" lang="ja-JP" altLang="en-US" b="1" dirty="0"/>
          </a:p>
        </p:txBody>
      </p:sp>
      <p:sp>
        <p:nvSpPr>
          <p:cNvPr id="15" name="テキスト ボックス 14"/>
          <p:cNvSpPr txBox="1"/>
          <p:nvPr/>
        </p:nvSpPr>
        <p:spPr>
          <a:xfrm>
            <a:off x="2092231" y="1988840"/>
            <a:ext cx="1901011" cy="369332"/>
          </a:xfrm>
          <a:prstGeom prst="rect">
            <a:avLst/>
          </a:prstGeom>
          <a:solidFill>
            <a:schemeClr val="accent4">
              <a:lumMod val="20000"/>
              <a:lumOff val="80000"/>
            </a:schemeClr>
          </a:solidFill>
          <a:ln>
            <a:solidFill>
              <a:schemeClr val="tx1"/>
            </a:solidFill>
          </a:ln>
        </p:spPr>
        <p:txBody>
          <a:bodyPr wrap="square" rtlCol="0">
            <a:spAutoFit/>
          </a:bodyPr>
          <a:lstStyle/>
          <a:p>
            <a:pPr algn="ctr"/>
            <a:r>
              <a:rPr kumimoji="1" lang="ja-JP" altLang="en-US" b="1" dirty="0" smtClean="0"/>
              <a:t>服従</a:t>
            </a:r>
            <a:endParaRPr kumimoji="1" lang="ja-JP" altLang="en-US" b="1" dirty="0"/>
          </a:p>
        </p:txBody>
      </p:sp>
      <p:cxnSp>
        <p:nvCxnSpPr>
          <p:cNvPr id="18" name="直線コネクタ 17"/>
          <p:cNvCxnSpPr>
            <a:stCxn id="19" idx="3"/>
          </p:cNvCxnSpPr>
          <p:nvPr/>
        </p:nvCxnSpPr>
        <p:spPr>
          <a:xfrm>
            <a:off x="5217378" y="3604374"/>
            <a:ext cx="188077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テキスト ボックス 18"/>
          <p:cNvSpPr txBox="1"/>
          <p:nvPr/>
        </p:nvSpPr>
        <p:spPr>
          <a:xfrm>
            <a:off x="3316367" y="3419708"/>
            <a:ext cx="1901011" cy="369332"/>
          </a:xfrm>
          <a:prstGeom prst="rect">
            <a:avLst/>
          </a:prstGeom>
          <a:solidFill>
            <a:schemeClr val="accent2">
              <a:lumMod val="20000"/>
              <a:lumOff val="80000"/>
            </a:schemeClr>
          </a:solidFill>
          <a:ln>
            <a:solidFill>
              <a:schemeClr val="tx1"/>
            </a:solidFill>
          </a:ln>
        </p:spPr>
        <p:txBody>
          <a:bodyPr wrap="square" rtlCol="0">
            <a:spAutoFit/>
          </a:bodyPr>
          <a:lstStyle/>
          <a:p>
            <a:pPr algn="ctr"/>
            <a:r>
              <a:rPr kumimoji="1" lang="ja-JP" altLang="en-US" b="1" dirty="0" smtClean="0"/>
              <a:t>妥協</a:t>
            </a:r>
            <a:endParaRPr kumimoji="1" lang="ja-JP" altLang="en-US" b="1" dirty="0"/>
          </a:p>
        </p:txBody>
      </p:sp>
      <p:cxnSp>
        <p:nvCxnSpPr>
          <p:cNvPr id="26" name="直線コネクタ 25"/>
          <p:cNvCxnSpPr/>
          <p:nvPr/>
        </p:nvCxnSpPr>
        <p:spPr>
          <a:xfrm flipV="1">
            <a:off x="4266872" y="4365104"/>
            <a:ext cx="0" cy="150287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テキスト ボックス 28"/>
          <p:cNvSpPr txBox="1"/>
          <p:nvPr/>
        </p:nvSpPr>
        <p:spPr>
          <a:xfrm>
            <a:off x="850093" y="6237312"/>
            <a:ext cx="7049583" cy="615553"/>
          </a:xfrm>
          <a:prstGeom prst="rect">
            <a:avLst/>
          </a:prstGeom>
          <a:noFill/>
        </p:spPr>
        <p:txBody>
          <a:bodyPr wrap="square" rtlCol="0">
            <a:spAutoFit/>
          </a:bodyPr>
          <a:lstStyle/>
          <a:p>
            <a:r>
              <a:rPr lang="en-US" altLang="ja-JP" dirty="0" smtClean="0">
                <a:latin typeface="Centaur" pitchFamily="18" charset="0"/>
                <a:ea typeface="ＭＳ 明朝" pitchFamily="17" charset="-128"/>
              </a:rPr>
              <a:t>Figure 1</a:t>
            </a:r>
            <a:r>
              <a:rPr lang="ja-JP" altLang="en-US" dirty="0" smtClean="0">
                <a:latin typeface="Centaur" pitchFamily="18" charset="0"/>
                <a:ea typeface="ＭＳ 明朝" pitchFamily="17" charset="-128"/>
              </a:rPr>
              <a:t>　二次元</a:t>
            </a:r>
            <a:r>
              <a:rPr lang="en-US" altLang="ja-JP" dirty="0" smtClean="0">
                <a:latin typeface="Centaur" pitchFamily="18" charset="0"/>
                <a:ea typeface="ＭＳ 明朝" pitchFamily="17" charset="-128"/>
              </a:rPr>
              <a:t>5</a:t>
            </a:r>
            <a:r>
              <a:rPr lang="ja-JP" altLang="en-US" dirty="0" smtClean="0">
                <a:latin typeface="Centaur" pitchFamily="18" charset="0"/>
                <a:ea typeface="ＭＳ 明朝" pitchFamily="17" charset="-128"/>
              </a:rPr>
              <a:t>タイプモデルに基づく対人葛藤方略の分類</a:t>
            </a:r>
            <a:endParaRPr lang="en-US" altLang="ja-JP" dirty="0" smtClean="0">
              <a:latin typeface="Centaur" pitchFamily="18" charset="0"/>
              <a:ea typeface="ＭＳ 明朝" pitchFamily="17" charset="-128"/>
            </a:endParaRPr>
          </a:p>
          <a:p>
            <a:pPr algn="r"/>
            <a:r>
              <a:rPr lang="ja-JP" altLang="en-US" sz="1600" dirty="0" smtClean="0">
                <a:latin typeface="Centaur" pitchFamily="18" charset="0"/>
                <a:ea typeface="ＭＳ 明朝" pitchFamily="17" charset="-128"/>
              </a:rPr>
              <a:t>（</a:t>
            </a:r>
            <a:r>
              <a:rPr lang="en-US" altLang="ja-JP" sz="1600" dirty="0" smtClean="0">
                <a:latin typeface="Centaur" pitchFamily="18" charset="0"/>
                <a:ea typeface="ＭＳ 明朝" pitchFamily="17" charset="-128"/>
              </a:rPr>
              <a:t>Rahim </a:t>
            </a:r>
            <a:r>
              <a:rPr lang="ja-JP" altLang="ja-JP" sz="1600" dirty="0" smtClean="0">
                <a:latin typeface="Centaur" pitchFamily="18" charset="0"/>
                <a:ea typeface="ＭＳ 明朝" pitchFamily="17" charset="-128"/>
              </a:rPr>
              <a:t>＆</a:t>
            </a:r>
            <a:r>
              <a:rPr lang="en-US" altLang="ja-JP" sz="1600" dirty="0" smtClean="0">
                <a:latin typeface="Centaur" pitchFamily="18" charset="0"/>
                <a:ea typeface="ＭＳ 明朝" pitchFamily="17" charset="-128"/>
              </a:rPr>
              <a:t> </a:t>
            </a:r>
            <a:r>
              <a:rPr lang="en-US" altLang="ja-JP" sz="1600" dirty="0" err="1" smtClean="0">
                <a:latin typeface="Centaur" pitchFamily="18" charset="0"/>
                <a:ea typeface="ＭＳ 明朝" pitchFamily="17" charset="-128"/>
              </a:rPr>
              <a:t>Bonama</a:t>
            </a:r>
            <a:r>
              <a:rPr lang="en-US" altLang="ja-JP" sz="1600" dirty="0" smtClean="0">
                <a:latin typeface="Centaur" pitchFamily="18" charset="0"/>
                <a:ea typeface="ＭＳ 明朝" pitchFamily="17" charset="-128"/>
              </a:rPr>
              <a:t>, 1979</a:t>
            </a:r>
            <a:r>
              <a:rPr lang="ja-JP" altLang="ja-JP" sz="1600" dirty="0" smtClean="0">
                <a:latin typeface="Centaur" pitchFamily="18" charset="0"/>
                <a:ea typeface="ＭＳ 明朝" pitchFamily="17" charset="-128"/>
              </a:rPr>
              <a:t>；加藤</a:t>
            </a:r>
            <a:r>
              <a:rPr lang="en-US" altLang="ja-JP" sz="1600" dirty="0" smtClean="0">
                <a:latin typeface="Centaur" pitchFamily="18" charset="0"/>
                <a:ea typeface="ＭＳ 明朝" pitchFamily="17" charset="-128"/>
              </a:rPr>
              <a:t>, 2003</a:t>
            </a:r>
            <a:r>
              <a:rPr lang="ja-JP" altLang="en-US" sz="1600" dirty="0" smtClean="0">
                <a:latin typeface="Centaur" pitchFamily="18" charset="0"/>
                <a:ea typeface="ＭＳ 明朝" pitchFamily="17" charset="-128"/>
              </a:rPr>
              <a:t>を基に作成）</a:t>
            </a:r>
            <a:endParaRPr kumimoji="1" lang="ja-JP" altLang="en-US" sz="1600" dirty="0"/>
          </a:p>
        </p:txBody>
      </p:sp>
      <p:sp>
        <p:nvSpPr>
          <p:cNvPr id="30" name="テキスト ボックス 29"/>
          <p:cNvSpPr txBox="1"/>
          <p:nvPr/>
        </p:nvSpPr>
        <p:spPr>
          <a:xfrm>
            <a:off x="629154" y="1196752"/>
            <a:ext cx="821009" cy="369332"/>
          </a:xfrm>
          <a:prstGeom prst="rect">
            <a:avLst/>
          </a:prstGeom>
          <a:noFill/>
        </p:spPr>
        <p:txBody>
          <a:bodyPr wrap="square" rtlCol="0">
            <a:spAutoFit/>
          </a:bodyPr>
          <a:lstStyle/>
          <a:p>
            <a:pPr algn="ctr"/>
            <a:r>
              <a:rPr lang="ja-JP" altLang="en-US" dirty="0" smtClean="0"/>
              <a:t>高い</a:t>
            </a:r>
            <a:endParaRPr kumimoji="1" lang="ja-JP" altLang="en-US" dirty="0"/>
          </a:p>
        </p:txBody>
      </p:sp>
      <p:sp>
        <p:nvSpPr>
          <p:cNvPr id="31" name="テキスト ボックス 30"/>
          <p:cNvSpPr txBox="1"/>
          <p:nvPr/>
        </p:nvSpPr>
        <p:spPr>
          <a:xfrm>
            <a:off x="629154" y="5723964"/>
            <a:ext cx="821009" cy="369332"/>
          </a:xfrm>
          <a:prstGeom prst="rect">
            <a:avLst/>
          </a:prstGeom>
          <a:noFill/>
        </p:spPr>
        <p:txBody>
          <a:bodyPr wrap="square" rtlCol="0">
            <a:spAutoFit/>
          </a:bodyPr>
          <a:lstStyle/>
          <a:p>
            <a:pPr algn="ctr"/>
            <a:r>
              <a:rPr kumimoji="1" lang="ja-JP" altLang="en-US" dirty="0" smtClean="0"/>
              <a:t>低い</a:t>
            </a:r>
            <a:endParaRPr kumimoji="1" lang="ja-JP" altLang="en-US" dirty="0"/>
          </a:p>
        </p:txBody>
      </p:sp>
      <p:sp>
        <p:nvSpPr>
          <p:cNvPr id="32" name="テキスト ボックス 31"/>
          <p:cNvSpPr txBox="1"/>
          <p:nvPr/>
        </p:nvSpPr>
        <p:spPr>
          <a:xfrm>
            <a:off x="7135367" y="5795972"/>
            <a:ext cx="821009" cy="369332"/>
          </a:xfrm>
          <a:prstGeom prst="rect">
            <a:avLst/>
          </a:prstGeom>
          <a:noFill/>
        </p:spPr>
        <p:txBody>
          <a:bodyPr wrap="square" rtlCol="0">
            <a:spAutoFit/>
          </a:bodyPr>
          <a:lstStyle/>
          <a:p>
            <a:pPr algn="ctr"/>
            <a:r>
              <a:rPr lang="ja-JP" altLang="en-US" dirty="0" smtClean="0"/>
              <a:t>高</a:t>
            </a:r>
            <a:r>
              <a:rPr kumimoji="1" lang="ja-JP" altLang="en-US" dirty="0" smtClean="0"/>
              <a:t>い</a:t>
            </a:r>
            <a:endParaRPr kumimoji="1" lang="ja-JP" altLang="en-US" dirty="0"/>
          </a:p>
        </p:txBody>
      </p:sp>
      <p:sp>
        <p:nvSpPr>
          <p:cNvPr id="7" name="テキスト ボックス 6"/>
          <p:cNvSpPr txBox="1"/>
          <p:nvPr/>
        </p:nvSpPr>
        <p:spPr>
          <a:xfrm>
            <a:off x="4542787" y="2404045"/>
            <a:ext cx="3125557" cy="646331"/>
          </a:xfrm>
          <a:prstGeom prst="rect">
            <a:avLst/>
          </a:prstGeom>
          <a:noFill/>
        </p:spPr>
        <p:txBody>
          <a:bodyPr wrap="square" rtlCol="0">
            <a:spAutoFit/>
          </a:bodyPr>
          <a:lstStyle/>
          <a:p>
            <a:r>
              <a:rPr lang="ja-JP" altLang="ja-JP" dirty="0">
                <a:latin typeface="ＭＳ 明朝" pitchFamily="17" charset="-128"/>
                <a:ea typeface="ＭＳ 明朝" pitchFamily="17" charset="-128"/>
              </a:rPr>
              <a:t>双方が受け入れられるように</a:t>
            </a:r>
            <a:r>
              <a:rPr lang="ja-JP" altLang="ja-JP" dirty="0" smtClean="0">
                <a:latin typeface="ＭＳ 明朝" pitchFamily="17" charset="-128"/>
                <a:ea typeface="ＭＳ 明朝" pitchFamily="17" charset="-128"/>
              </a:rPr>
              <a:t>交渉</a:t>
            </a:r>
            <a:r>
              <a:rPr lang="ja-JP" altLang="en-US" dirty="0" smtClean="0">
                <a:latin typeface="ＭＳ 明朝" pitchFamily="17" charset="-128"/>
                <a:ea typeface="ＭＳ 明朝" pitchFamily="17" charset="-128"/>
              </a:rPr>
              <a:t>し、問題</a:t>
            </a:r>
            <a:r>
              <a:rPr lang="ja-JP" altLang="ja-JP" dirty="0" smtClean="0">
                <a:latin typeface="ＭＳ 明朝" pitchFamily="17" charset="-128"/>
                <a:ea typeface="ＭＳ 明朝" pitchFamily="17" charset="-128"/>
              </a:rPr>
              <a:t>解決</a:t>
            </a:r>
            <a:r>
              <a:rPr lang="ja-JP" altLang="ja-JP" dirty="0">
                <a:latin typeface="ＭＳ 明朝" pitchFamily="17" charset="-128"/>
                <a:ea typeface="ＭＳ 明朝" pitchFamily="17" charset="-128"/>
              </a:rPr>
              <a:t>を図る</a:t>
            </a:r>
            <a:r>
              <a:rPr lang="ja-JP" altLang="en-US" dirty="0" smtClean="0">
                <a:latin typeface="ＭＳ 明朝" pitchFamily="17" charset="-128"/>
                <a:ea typeface="ＭＳ 明朝" pitchFamily="17" charset="-128"/>
              </a:rPr>
              <a:t>。</a:t>
            </a:r>
            <a:endParaRPr kumimoji="1" lang="ja-JP" altLang="en-US" dirty="0"/>
          </a:p>
        </p:txBody>
      </p:sp>
      <p:sp>
        <p:nvSpPr>
          <p:cNvPr id="22" name="テキスト ボックス 21"/>
          <p:cNvSpPr txBox="1"/>
          <p:nvPr/>
        </p:nvSpPr>
        <p:spPr>
          <a:xfrm>
            <a:off x="4526101" y="4941168"/>
            <a:ext cx="3802022" cy="646331"/>
          </a:xfrm>
          <a:prstGeom prst="rect">
            <a:avLst/>
          </a:prstGeom>
          <a:noFill/>
        </p:spPr>
        <p:txBody>
          <a:bodyPr wrap="square" rtlCol="0">
            <a:spAutoFit/>
          </a:bodyPr>
          <a:lstStyle/>
          <a:p>
            <a:r>
              <a:rPr lang="ja-JP" altLang="ja-JP" dirty="0">
                <a:latin typeface="ＭＳ 明朝" pitchFamily="17" charset="-128"/>
                <a:ea typeface="ＭＳ 明朝" pitchFamily="17" charset="-128"/>
              </a:rPr>
              <a:t>相手の利益を犠牲にしてでも、自分</a:t>
            </a:r>
            <a:r>
              <a:rPr lang="ja-JP" altLang="ja-JP" dirty="0" smtClean="0">
                <a:latin typeface="ＭＳ 明朝" pitchFamily="17" charset="-128"/>
                <a:ea typeface="ＭＳ 明朝" pitchFamily="17" charset="-128"/>
              </a:rPr>
              <a:t>の要求</a:t>
            </a:r>
            <a:r>
              <a:rPr lang="ja-JP" altLang="ja-JP" dirty="0">
                <a:latin typeface="ＭＳ 明朝" pitchFamily="17" charset="-128"/>
                <a:ea typeface="ＭＳ 明朝" pitchFamily="17" charset="-128"/>
              </a:rPr>
              <a:t>を押し通そうとする。</a:t>
            </a:r>
            <a:endParaRPr lang="en-US" altLang="ja-JP" dirty="0">
              <a:latin typeface="ＭＳ 明朝" pitchFamily="17" charset="-128"/>
              <a:ea typeface="ＭＳ 明朝" pitchFamily="17" charset="-128"/>
            </a:endParaRPr>
          </a:p>
        </p:txBody>
      </p:sp>
      <p:sp>
        <p:nvSpPr>
          <p:cNvPr id="23" name="テキスト ボックス 22"/>
          <p:cNvSpPr txBox="1"/>
          <p:nvPr/>
        </p:nvSpPr>
        <p:spPr>
          <a:xfrm>
            <a:off x="2074229" y="4942909"/>
            <a:ext cx="2297055" cy="646331"/>
          </a:xfrm>
          <a:prstGeom prst="rect">
            <a:avLst/>
          </a:prstGeom>
          <a:noFill/>
        </p:spPr>
        <p:txBody>
          <a:bodyPr wrap="square" rtlCol="0">
            <a:spAutoFit/>
          </a:bodyPr>
          <a:lstStyle/>
          <a:p>
            <a:r>
              <a:rPr lang="ja-JP" altLang="ja-JP" dirty="0">
                <a:latin typeface="ＭＳ 明朝" pitchFamily="17" charset="-128"/>
                <a:ea typeface="ＭＳ 明朝" pitchFamily="17" charset="-128"/>
              </a:rPr>
              <a:t>直接的な対人葛藤を避けようと</a:t>
            </a:r>
            <a:r>
              <a:rPr lang="ja-JP" altLang="ja-JP" dirty="0" smtClean="0">
                <a:latin typeface="ＭＳ 明朝" pitchFamily="17" charset="-128"/>
                <a:ea typeface="ＭＳ 明朝" pitchFamily="17" charset="-128"/>
              </a:rPr>
              <a:t>する</a:t>
            </a:r>
            <a:r>
              <a:rPr lang="ja-JP" altLang="en-US" dirty="0" smtClean="0">
                <a:latin typeface="ＭＳ 明朝" pitchFamily="17" charset="-128"/>
                <a:ea typeface="ＭＳ 明朝" pitchFamily="17" charset="-128"/>
              </a:rPr>
              <a:t>。</a:t>
            </a:r>
            <a:endParaRPr lang="en-US" altLang="ja-JP" dirty="0">
              <a:latin typeface="ＭＳ 明朝" pitchFamily="17" charset="-128"/>
              <a:ea typeface="ＭＳ 明朝" pitchFamily="17" charset="-128"/>
            </a:endParaRPr>
          </a:p>
        </p:txBody>
      </p:sp>
      <p:sp>
        <p:nvSpPr>
          <p:cNvPr id="24" name="テキスト ボックス 23"/>
          <p:cNvSpPr txBox="1"/>
          <p:nvPr/>
        </p:nvSpPr>
        <p:spPr>
          <a:xfrm>
            <a:off x="2081429" y="2420888"/>
            <a:ext cx="2138638" cy="646331"/>
          </a:xfrm>
          <a:prstGeom prst="rect">
            <a:avLst/>
          </a:prstGeom>
          <a:noFill/>
        </p:spPr>
        <p:txBody>
          <a:bodyPr wrap="square" rtlCol="0">
            <a:spAutoFit/>
          </a:bodyPr>
          <a:lstStyle/>
          <a:p>
            <a:r>
              <a:rPr lang="ja-JP" altLang="ja-JP" dirty="0">
                <a:latin typeface="ＭＳ 明朝" pitchFamily="17" charset="-128"/>
                <a:ea typeface="ＭＳ 明朝" pitchFamily="17" charset="-128"/>
              </a:rPr>
              <a:t>相手の要求や意見に服従</a:t>
            </a:r>
            <a:r>
              <a:rPr lang="ja-JP" altLang="ja-JP" dirty="0" smtClean="0">
                <a:latin typeface="ＭＳ 明朝" pitchFamily="17" charset="-128"/>
                <a:ea typeface="ＭＳ 明朝" pitchFamily="17" charset="-128"/>
              </a:rPr>
              <a:t>する</a:t>
            </a:r>
            <a:r>
              <a:rPr lang="ja-JP" altLang="en-US" dirty="0" smtClean="0">
                <a:latin typeface="ＭＳ 明朝" pitchFamily="17" charset="-128"/>
                <a:ea typeface="ＭＳ 明朝" pitchFamily="17" charset="-128"/>
              </a:rPr>
              <a:t>。</a:t>
            </a:r>
            <a:endParaRPr lang="en-US" altLang="ja-JP" dirty="0">
              <a:latin typeface="ＭＳ 明朝" pitchFamily="17" charset="-128"/>
              <a:ea typeface="ＭＳ 明朝" pitchFamily="17" charset="-128"/>
            </a:endParaRPr>
          </a:p>
        </p:txBody>
      </p:sp>
      <p:sp>
        <p:nvSpPr>
          <p:cNvPr id="25" name="テキスト ボックス 24"/>
          <p:cNvSpPr txBox="1"/>
          <p:nvPr/>
        </p:nvSpPr>
        <p:spPr>
          <a:xfrm>
            <a:off x="2268650" y="3717032"/>
            <a:ext cx="4356484" cy="646331"/>
          </a:xfrm>
          <a:prstGeom prst="rect">
            <a:avLst/>
          </a:prstGeom>
          <a:noFill/>
        </p:spPr>
        <p:txBody>
          <a:bodyPr wrap="square" rtlCol="0">
            <a:spAutoFit/>
          </a:bodyPr>
          <a:lstStyle/>
          <a:p>
            <a:r>
              <a:rPr lang="ja-JP" altLang="ja-JP" dirty="0">
                <a:latin typeface="ＭＳ 明朝" pitchFamily="17" charset="-128"/>
                <a:ea typeface="ＭＳ 明朝" pitchFamily="17" charset="-128"/>
              </a:rPr>
              <a:t>双方</a:t>
            </a:r>
            <a:r>
              <a:rPr lang="ja-JP" altLang="ja-JP" dirty="0" smtClean="0">
                <a:latin typeface="ＭＳ 明朝" pitchFamily="17" charset="-128"/>
                <a:ea typeface="ＭＳ 明朝" pitchFamily="17" charset="-128"/>
              </a:rPr>
              <a:t>が要求</a:t>
            </a:r>
            <a:r>
              <a:rPr lang="ja-JP" altLang="ja-JP" dirty="0">
                <a:latin typeface="ＭＳ 明朝" pitchFamily="17" charset="-128"/>
                <a:ea typeface="ＭＳ 明朝" pitchFamily="17" charset="-128"/>
              </a:rPr>
              <a:t>や意見を譲り合</a:t>
            </a:r>
            <a:r>
              <a:rPr lang="ja-JP" altLang="en-US" dirty="0">
                <a:latin typeface="ＭＳ 明朝" pitchFamily="17" charset="-128"/>
                <a:ea typeface="ＭＳ 明朝" pitchFamily="17" charset="-128"/>
              </a:rPr>
              <a:t>い</a:t>
            </a:r>
            <a:r>
              <a:rPr lang="ja-JP" altLang="en-US" dirty="0" smtClean="0">
                <a:latin typeface="ＭＳ 明朝" pitchFamily="17" charset="-128"/>
                <a:ea typeface="ＭＳ 明朝" pitchFamily="17" charset="-128"/>
              </a:rPr>
              <a:t>、受</a:t>
            </a:r>
            <a:r>
              <a:rPr lang="ja-JP" altLang="ja-JP" dirty="0" smtClean="0">
                <a:latin typeface="ＭＳ 明朝" pitchFamily="17" charset="-128"/>
                <a:ea typeface="ＭＳ 明朝" pitchFamily="17" charset="-128"/>
              </a:rPr>
              <a:t>け入れられる</a:t>
            </a:r>
            <a:r>
              <a:rPr lang="ja-JP" altLang="ja-JP" dirty="0">
                <a:latin typeface="ＭＳ 明朝" pitchFamily="17" charset="-128"/>
                <a:ea typeface="ＭＳ 明朝" pitchFamily="17" charset="-128"/>
              </a:rPr>
              <a:t>結果を得ようとする。</a:t>
            </a:r>
            <a:endParaRPr lang="en-US" altLang="ja-JP" dirty="0">
              <a:latin typeface="ＭＳ 明朝" pitchFamily="17" charset="-128"/>
              <a:ea typeface="ＭＳ 明朝" pitchFamily="17" charset="-128"/>
            </a:endParaRPr>
          </a:p>
        </p:txBody>
      </p:sp>
    </p:spTree>
    <p:extLst>
      <p:ext uri="{BB962C8B-B14F-4D97-AF65-F5344CB8AC3E}">
        <p14:creationId xmlns:p14="http://schemas.microsoft.com/office/powerpoint/2010/main" val="3076457681"/>
      </p:ext>
    </p:extLst>
  </p:cSld>
  <p:clrMapOvr>
    <a:masterClrMapping/>
  </p:clrMapOvr>
  <mc:AlternateContent xmlns:mc="http://schemas.openxmlformats.org/markup-compatibility/2006" xmlns:p14="http://schemas.microsoft.com/office/powerpoint/2010/main">
    <mc:Choice Requires="p14">
      <p:transition spd="slow" p14:dur="2000" advTm="72218"/>
    </mc:Choice>
    <mc:Fallback xmlns="">
      <p:transition spd="slow" advTm="72218"/>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274638"/>
            <a:ext cx="8826184" cy="1426170"/>
          </a:xfrm>
        </p:spPr>
        <p:txBody>
          <a:bodyPr>
            <a:noAutofit/>
          </a:bodyPr>
          <a:lstStyle/>
          <a:p>
            <a:pPr algn="ctr"/>
            <a:r>
              <a:rPr lang="ja-JP" altLang="en-US" sz="3200" b="1" dirty="0" smtClean="0">
                <a:latin typeface="ＭＳ 明朝" pitchFamily="17" charset="-128"/>
                <a:ea typeface="ＭＳ 明朝" pitchFamily="17" charset="-128"/>
              </a:rPr>
              <a:t>問題</a:t>
            </a:r>
            <a:r>
              <a:rPr lang="en-US" altLang="ja-JP" sz="3200" b="1" dirty="0" smtClean="0">
                <a:latin typeface="ＭＳ 明朝" pitchFamily="17" charset="-128"/>
                <a:ea typeface="ＭＳ 明朝" pitchFamily="17" charset="-128"/>
              </a:rPr>
              <a:t>(3)</a:t>
            </a:r>
            <a:r>
              <a:rPr lang="en-US" altLang="ja-JP" sz="3200" b="1" dirty="0">
                <a:latin typeface="ＭＳ 明朝" pitchFamily="17" charset="-128"/>
                <a:ea typeface="ＭＳ 明朝" pitchFamily="17" charset="-128"/>
              </a:rPr>
              <a:t/>
            </a:r>
            <a:br>
              <a:rPr lang="en-US" altLang="ja-JP" sz="3200" b="1" dirty="0">
                <a:latin typeface="ＭＳ 明朝" pitchFamily="17" charset="-128"/>
                <a:ea typeface="ＭＳ 明朝" pitchFamily="17" charset="-128"/>
              </a:rPr>
            </a:br>
            <a:r>
              <a:rPr lang="ja-JP" altLang="en-US" sz="3200" b="1" dirty="0" smtClean="0">
                <a:latin typeface="ＭＳ 明朝" pitchFamily="17" charset="-128"/>
                <a:ea typeface="ＭＳ 明朝" pitchFamily="17" charset="-128"/>
              </a:rPr>
              <a:t>対人葛藤方略に関連する要因</a:t>
            </a:r>
            <a:endParaRPr kumimoji="1" lang="ja-JP" altLang="en-US" sz="3200" b="1" dirty="0">
              <a:latin typeface="ＭＳ 明朝" pitchFamily="17" charset="-128"/>
              <a:ea typeface="ＭＳ 明朝" pitchFamily="17" charset="-128"/>
            </a:endParaRPr>
          </a:p>
        </p:txBody>
      </p:sp>
      <p:sp>
        <p:nvSpPr>
          <p:cNvPr id="3" name="コンテンツ プレースホルダー 2"/>
          <p:cNvSpPr>
            <a:spLocks noGrp="1"/>
          </p:cNvSpPr>
          <p:nvPr>
            <p:ph sz="quarter" idx="1"/>
          </p:nvPr>
        </p:nvSpPr>
        <p:spPr>
          <a:xfrm>
            <a:off x="107504" y="1447800"/>
            <a:ext cx="8826184" cy="5293568"/>
          </a:xfrm>
        </p:spPr>
        <p:txBody>
          <a:bodyPr>
            <a:normAutofit/>
          </a:bodyPr>
          <a:lstStyle/>
          <a:p>
            <a:endParaRPr lang="en-US" altLang="ja-JP" sz="2800" dirty="0" smtClean="0">
              <a:latin typeface="ＭＳ 明朝" pitchFamily="17" charset="-128"/>
              <a:ea typeface="ＭＳ 明朝" pitchFamily="17" charset="-128"/>
            </a:endParaRPr>
          </a:p>
          <a:p>
            <a:r>
              <a:rPr lang="ja-JP" altLang="ja-JP" sz="2800" dirty="0" smtClean="0">
                <a:latin typeface="ＭＳ 明朝" pitchFamily="17" charset="-128"/>
                <a:ea typeface="ＭＳ 明朝" pitchFamily="17" charset="-128"/>
              </a:rPr>
              <a:t>性</a:t>
            </a:r>
            <a:r>
              <a:rPr lang="ja-JP" altLang="ja-JP" sz="2800" dirty="0">
                <a:latin typeface="ＭＳ 明朝" pitchFamily="17" charset="-128"/>
                <a:ea typeface="ＭＳ 明朝" pitchFamily="17" charset="-128"/>
              </a:rPr>
              <a:t>要因</a:t>
            </a:r>
            <a:r>
              <a:rPr lang="en-US" altLang="ja-JP" sz="2200" dirty="0">
                <a:latin typeface="ＭＳ 明朝" pitchFamily="17" charset="-128"/>
                <a:ea typeface="ＭＳ 明朝" pitchFamily="17" charset="-128"/>
              </a:rPr>
              <a:t>(</a:t>
            </a:r>
            <a:r>
              <a:rPr lang="ja-JP" altLang="ja-JP" sz="2200" dirty="0" smtClean="0">
                <a:latin typeface="ＭＳ 明朝" pitchFamily="17" charset="-128"/>
                <a:ea typeface="ＭＳ 明朝" pitchFamily="17" charset="-128"/>
              </a:rPr>
              <a:t>深田</a:t>
            </a:r>
            <a:r>
              <a:rPr lang="ja-JP" altLang="en-US" sz="2200" dirty="0" smtClean="0">
                <a:latin typeface="ＭＳ 明朝" pitchFamily="17" charset="-128"/>
                <a:ea typeface="ＭＳ 明朝" pitchFamily="17" charset="-128"/>
              </a:rPr>
              <a:t>･</a:t>
            </a:r>
            <a:r>
              <a:rPr lang="ja-JP" altLang="ja-JP" sz="2200" dirty="0" smtClean="0">
                <a:latin typeface="ＭＳ 明朝" pitchFamily="17" charset="-128"/>
                <a:ea typeface="ＭＳ 明朝" pitchFamily="17" charset="-128"/>
              </a:rPr>
              <a:t>山根</a:t>
            </a:r>
            <a:r>
              <a:rPr lang="en-US" altLang="ja-JP" sz="2200" dirty="0">
                <a:latin typeface="ＭＳ 明朝" pitchFamily="17" charset="-128"/>
                <a:ea typeface="ＭＳ 明朝" pitchFamily="17" charset="-128"/>
              </a:rPr>
              <a:t>, 2003</a:t>
            </a:r>
            <a:r>
              <a:rPr lang="en-US" altLang="ja-JP" sz="2200" dirty="0" smtClean="0">
                <a:latin typeface="ＭＳ 明朝" pitchFamily="17" charset="-128"/>
                <a:ea typeface="ＭＳ 明朝" pitchFamily="17" charset="-128"/>
              </a:rPr>
              <a:t>)</a:t>
            </a:r>
            <a:endParaRPr lang="en-US" altLang="ja-JP" sz="2600" dirty="0" smtClean="0">
              <a:latin typeface="ＭＳ 明朝" pitchFamily="17" charset="-128"/>
              <a:ea typeface="ＭＳ 明朝" pitchFamily="17" charset="-128"/>
            </a:endParaRPr>
          </a:p>
          <a:p>
            <a:r>
              <a:rPr lang="ja-JP" altLang="ja-JP" sz="2800" dirty="0" smtClean="0">
                <a:latin typeface="ＭＳ 明朝" pitchFamily="17" charset="-128"/>
                <a:ea typeface="ＭＳ 明朝" pitchFamily="17" charset="-128"/>
              </a:rPr>
              <a:t>寛容</a:t>
            </a:r>
            <a:r>
              <a:rPr lang="ja-JP" altLang="ja-JP" sz="2800" dirty="0">
                <a:latin typeface="ＭＳ 明朝" pitchFamily="17" charset="-128"/>
                <a:ea typeface="ＭＳ 明朝" pitchFamily="17" charset="-128"/>
              </a:rPr>
              <a:t>動機</a:t>
            </a:r>
            <a:r>
              <a:rPr lang="en-US" altLang="ja-JP" sz="2200" dirty="0">
                <a:latin typeface="ＭＳ 明朝" pitchFamily="17" charset="-128"/>
                <a:ea typeface="ＭＳ 明朝" pitchFamily="17" charset="-128"/>
              </a:rPr>
              <a:t>(</a:t>
            </a:r>
            <a:r>
              <a:rPr lang="ja-JP" altLang="ja-JP" sz="2200" dirty="0" smtClean="0">
                <a:latin typeface="ＭＳ 明朝" pitchFamily="17" charset="-128"/>
                <a:ea typeface="ＭＳ 明朝" pitchFamily="17" charset="-128"/>
              </a:rPr>
              <a:t>高田</a:t>
            </a:r>
            <a:r>
              <a:rPr lang="ja-JP" altLang="en-US" sz="2200" dirty="0" smtClean="0">
                <a:latin typeface="ＭＳ 明朝" pitchFamily="17" charset="-128"/>
                <a:ea typeface="ＭＳ 明朝" pitchFamily="17" charset="-128"/>
              </a:rPr>
              <a:t>･</a:t>
            </a:r>
            <a:r>
              <a:rPr lang="ja-JP" altLang="ja-JP" sz="2200" dirty="0" smtClean="0">
                <a:latin typeface="ＭＳ 明朝" pitchFamily="17" charset="-128"/>
                <a:ea typeface="ＭＳ 明朝" pitchFamily="17" charset="-128"/>
              </a:rPr>
              <a:t>大渕</a:t>
            </a:r>
            <a:r>
              <a:rPr lang="en-US" altLang="ja-JP" sz="2200" dirty="0">
                <a:latin typeface="ＭＳ 明朝" pitchFamily="17" charset="-128"/>
                <a:ea typeface="ＭＳ 明朝" pitchFamily="17" charset="-128"/>
              </a:rPr>
              <a:t>, 2009)</a:t>
            </a:r>
            <a:endParaRPr lang="en-US" altLang="ja-JP" sz="2200" dirty="0" smtClean="0">
              <a:latin typeface="ＭＳ 明朝" pitchFamily="17" charset="-128"/>
              <a:ea typeface="ＭＳ 明朝" pitchFamily="17" charset="-128"/>
            </a:endParaRPr>
          </a:p>
          <a:p>
            <a:r>
              <a:rPr lang="ja-JP" altLang="en-US" sz="2800" dirty="0" smtClean="0">
                <a:latin typeface="ＭＳ 明朝" pitchFamily="17" charset="-128"/>
                <a:ea typeface="ＭＳ 明朝" pitchFamily="17" charset="-128"/>
              </a:rPr>
              <a:t>パーソナリティ要因</a:t>
            </a:r>
            <a:r>
              <a:rPr lang="en-US" altLang="ja-JP" sz="2200" dirty="0" smtClean="0">
                <a:latin typeface="ＭＳ 明朝" pitchFamily="17" charset="-128"/>
                <a:ea typeface="ＭＳ 明朝" pitchFamily="17" charset="-128"/>
              </a:rPr>
              <a:t>(</a:t>
            </a:r>
            <a:r>
              <a:rPr lang="ja-JP" altLang="en-US" sz="2200" dirty="0" smtClean="0">
                <a:latin typeface="ＭＳ 明朝" pitchFamily="17" charset="-128"/>
                <a:ea typeface="ＭＳ 明朝" pitchFamily="17" charset="-128"/>
              </a:rPr>
              <a:t>加藤</a:t>
            </a:r>
            <a:r>
              <a:rPr lang="en-US" altLang="ja-JP" sz="2200" dirty="0" smtClean="0">
                <a:latin typeface="ＭＳ 明朝" pitchFamily="17" charset="-128"/>
                <a:ea typeface="ＭＳ 明朝" pitchFamily="17" charset="-128"/>
              </a:rPr>
              <a:t>, 2003</a:t>
            </a:r>
            <a:r>
              <a:rPr lang="ja-JP" altLang="en-US" sz="2200" dirty="0" smtClean="0">
                <a:latin typeface="ＭＳ 明朝" pitchFamily="17" charset="-128"/>
                <a:ea typeface="ＭＳ 明朝" pitchFamily="17" charset="-128"/>
              </a:rPr>
              <a:t>；小松･大渕</a:t>
            </a:r>
            <a:r>
              <a:rPr lang="en-US" altLang="ja-JP" sz="2200" dirty="0" smtClean="0">
                <a:latin typeface="ＭＳ 明朝" pitchFamily="17" charset="-128"/>
                <a:ea typeface="ＭＳ 明朝" pitchFamily="17" charset="-128"/>
              </a:rPr>
              <a:t>, 2007)</a:t>
            </a:r>
            <a:r>
              <a:rPr lang="ja-JP" altLang="en-US" sz="2600" dirty="0" smtClean="0">
                <a:latin typeface="ＭＳ 明朝" pitchFamily="17" charset="-128"/>
                <a:ea typeface="ＭＳ 明朝" pitchFamily="17" charset="-128"/>
              </a:rPr>
              <a:t>　　　　　　　　　</a:t>
            </a:r>
            <a:endParaRPr lang="en-US" altLang="ja-JP" sz="2600" dirty="0" smtClean="0">
              <a:latin typeface="ＭＳ 明朝" pitchFamily="17" charset="-128"/>
              <a:ea typeface="ＭＳ 明朝" pitchFamily="17" charset="-128"/>
            </a:endParaRPr>
          </a:p>
          <a:p>
            <a:pPr marL="82296" indent="0">
              <a:buNone/>
            </a:pPr>
            <a:r>
              <a:rPr lang="ja-JP" altLang="en-US" sz="2600" dirty="0">
                <a:latin typeface="ＭＳ 明朝" pitchFamily="17" charset="-128"/>
                <a:ea typeface="ＭＳ 明朝" pitchFamily="17" charset="-128"/>
              </a:rPr>
              <a:t>　</a:t>
            </a:r>
            <a:r>
              <a:rPr lang="ja-JP" altLang="en-US" sz="2600" dirty="0" smtClean="0">
                <a:latin typeface="ＭＳ 明朝" pitchFamily="17" charset="-128"/>
                <a:ea typeface="ＭＳ 明朝" pitchFamily="17" charset="-128"/>
              </a:rPr>
              <a:t>　　　　　　　　　　　　　　　　　　　　</a:t>
            </a:r>
            <a:r>
              <a:rPr lang="ja-JP" altLang="en-US" sz="2800" dirty="0" smtClean="0">
                <a:latin typeface="ＭＳ 明朝" pitchFamily="17" charset="-128"/>
                <a:ea typeface="ＭＳ 明朝" pitchFamily="17" charset="-128"/>
              </a:rPr>
              <a:t>など</a:t>
            </a:r>
            <a:endParaRPr lang="en-US" altLang="ja-JP" sz="2800" dirty="0">
              <a:latin typeface="ＭＳ 明朝" pitchFamily="17" charset="-128"/>
              <a:ea typeface="ＭＳ 明朝" pitchFamily="17" charset="-128"/>
            </a:endParaRPr>
          </a:p>
          <a:p>
            <a:endParaRPr lang="en-US" altLang="ja-JP" dirty="0" smtClean="0">
              <a:latin typeface="ＭＳ 明朝" pitchFamily="17" charset="-128"/>
              <a:ea typeface="ＭＳ 明朝" pitchFamily="17" charset="-128"/>
            </a:endParaRPr>
          </a:p>
          <a:p>
            <a:pPr marL="82296" indent="0">
              <a:buNone/>
            </a:pPr>
            <a:r>
              <a:rPr lang="ja-JP" altLang="en-US" dirty="0" smtClean="0">
                <a:latin typeface="ＭＳ 明朝" pitchFamily="17" charset="-128"/>
                <a:ea typeface="ＭＳ 明朝" pitchFamily="17" charset="-128"/>
              </a:rPr>
              <a:t>●決定係数、相関係数は概ね低く、要因間の関連も不明。</a:t>
            </a:r>
            <a:endParaRPr lang="en-US" altLang="ja-JP" dirty="0" smtClean="0">
              <a:latin typeface="ＭＳ 明朝" pitchFamily="17" charset="-128"/>
              <a:ea typeface="ＭＳ 明朝" pitchFamily="17" charset="-128"/>
            </a:endParaRPr>
          </a:p>
          <a:p>
            <a:pPr marL="82296" indent="0">
              <a:buNone/>
            </a:pPr>
            <a:r>
              <a:rPr lang="ja-JP" altLang="en-US" dirty="0" smtClean="0">
                <a:latin typeface="ＭＳ 明朝" pitchFamily="17" charset="-128"/>
                <a:ea typeface="ＭＳ 明朝" pitchFamily="17" charset="-128"/>
              </a:rPr>
              <a:t>●対人葛藤</a:t>
            </a:r>
            <a:r>
              <a:rPr lang="ja-JP" altLang="ja-JP" dirty="0" smtClean="0"/>
              <a:t>の</a:t>
            </a:r>
            <a:r>
              <a:rPr lang="ja-JP" altLang="ja-JP" dirty="0"/>
              <a:t>原因と向き合い</a:t>
            </a:r>
            <a:r>
              <a:rPr lang="ja-JP" altLang="ja-JP" dirty="0" smtClean="0"/>
              <a:t>、状況を把握した後、自分</a:t>
            </a:r>
            <a:r>
              <a:rPr lang="ja-JP" altLang="ja-JP" dirty="0"/>
              <a:t>と相手</a:t>
            </a:r>
            <a:r>
              <a:rPr lang="ja-JP" altLang="ja-JP" dirty="0" smtClean="0"/>
              <a:t>の</a:t>
            </a:r>
            <a:endParaRPr lang="en-US" altLang="ja-JP" dirty="0" smtClean="0"/>
          </a:p>
          <a:p>
            <a:pPr marL="82296" indent="0">
              <a:buNone/>
            </a:pPr>
            <a:r>
              <a:rPr lang="ja-JP" altLang="en-US" dirty="0" smtClean="0"/>
              <a:t>　 </a:t>
            </a:r>
            <a:r>
              <a:rPr lang="ja-JP" altLang="ja-JP" dirty="0" smtClean="0"/>
              <a:t>本心や感情</a:t>
            </a:r>
            <a:r>
              <a:rPr lang="ja-JP" altLang="ja-JP" dirty="0"/>
              <a:t>に視点を</a:t>
            </a:r>
            <a:r>
              <a:rPr lang="ja-JP" altLang="ja-JP" dirty="0" smtClean="0"/>
              <a:t>向ける</a:t>
            </a:r>
            <a:r>
              <a:rPr lang="ja-JP" altLang="en-US" dirty="0" smtClean="0"/>
              <a:t>というプロセス</a:t>
            </a:r>
            <a:r>
              <a:rPr lang="ja-JP" altLang="ja-JP" dirty="0" smtClean="0"/>
              <a:t>が重要</a:t>
            </a:r>
            <a:r>
              <a:rPr lang="en-US" altLang="ja-JP" dirty="0" smtClean="0"/>
              <a:t>(</a:t>
            </a:r>
            <a:r>
              <a:rPr lang="ja-JP" altLang="ja-JP" dirty="0" smtClean="0"/>
              <a:t>井上</a:t>
            </a:r>
            <a:r>
              <a:rPr lang="en-US" altLang="ja-JP" dirty="0" smtClean="0"/>
              <a:t>, 2005)</a:t>
            </a:r>
            <a:r>
              <a:rPr lang="ja-JP" altLang="ja-JP" dirty="0" smtClean="0"/>
              <a:t> </a:t>
            </a:r>
            <a:r>
              <a:rPr lang="ja-JP" altLang="en-US" dirty="0" smtClean="0"/>
              <a:t>。</a:t>
            </a:r>
            <a:endParaRPr lang="en-US" altLang="ja-JP" dirty="0" smtClean="0">
              <a:latin typeface="ＭＳ 明朝" pitchFamily="17" charset="-128"/>
              <a:ea typeface="ＭＳ 明朝" pitchFamily="17" charset="-128"/>
            </a:endParaRPr>
          </a:p>
          <a:p>
            <a:endParaRPr lang="en-US" altLang="ja-JP" dirty="0">
              <a:latin typeface="ＭＳ 明朝" pitchFamily="17" charset="-128"/>
              <a:ea typeface="ＭＳ 明朝" pitchFamily="17" charset="-128"/>
            </a:endParaRPr>
          </a:p>
          <a:p>
            <a:pPr marL="82296" indent="0" algn="ctr">
              <a:buNone/>
            </a:pPr>
            <a:r>
              <a:rPr lang="ja-JP" altLang="en-US" b="1" u="sng" dirty="0" smtClean="0">
                <a:solidFill>
                  <a:schemeClr val="accent3">
                    <a:lumMod val="75000"/>
                  </a:schemeClr>
                </a:solidFill>
                <a:latin typeface="ＭＳ 明朝" pitchFamily="17" charset="-128"/>
                <a:ea typeface="ＭＳ 明朝" pitchFamily="17" charset="-128"/>
              </a:rPr>
              <a:t>質的なプロセス研究の観点から捉え直す必要がある</a:t>
            </a:r>
            <a:endParaRPr lang="en-US" altLang="ja-JP" b="1" u="sng" dirty="0" smtClean="0">
              <a:solidFill>
                <a:schemeClr val="accent3">
                  <a:lumMod val="75000"/>
                </a:schemeClr>
              </a:solidFill>
              <a:latin typeface="ＭＳ 明朝" pitchFamily="17" charset="-128"/>
              <a:ea typeface="ＭＳ 明朝" pitchFamily="17" charset="-128"/>
            </a:endParaRPr>
          </a:p>
        </p:txBody>
      </p:sp>
      <p:sp>
        <p:nvSpPr>
          <p:cNvPr id="6" name="スライド番号プレースホルダー 5"/>
          <p:cNvSpPr>
            <a:spLocks noGrp="1"/>
          </p:cNvSpPr>
          <p:nvPr>
            <p:ph type="sldNum" sz="quarter" idx="15"/>
          </p:nvPr>
        </p:nvSpPr>
        <p:spPr/>
        <p:txBody>
          <a:bodyPr/>
          <a:lstStyle/>
          <a:p>
            <a:fld id="{8AAFCC80-217F-48E4-8BF3-477346CDF554}" type="slidenum">
              <a:rPr kumimoji="1" lang="ja-JP" altLang="en-US" smtClean="0"/>
              <a:pPr/>
              <a:t>5</a:t>
            </a:fld>
            <a:endParaRPr kumimoji="1" lang="ja-JP" altLang="en-US"/>
          </a:p>
        </p:txBody>
      </p:sp>
      <p:sp>
        <p:nvSpPr>
          <p:cNvPr id="4" name="下矢印 3"/>
          <p:cNvSpPr/>
          <p:nvPr/>
        </p:nvSpPr>
        <p:spPr>
          <a:xfrm>
            <a:off x="4044329" y="5805264"/>
            <a:ext cx="484632" cy="40234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613779662"/>
      </p:ext>
    </p:extLst>
  </p:cSld>
  <p:clrMapOvr>
    <a:masterClrMapping/>
  </p:clrMapOvr>
  <mc:AlternateContent xmlns:mc="http://schemas.openxmlformats.org/markup-compatibility/2006" xmlns:p14="http://schemas.microsoft.com/office/powerpoint/2010/main">
    <mc:Choice Requires="p14">
      <p:transition spd="slow" p14:dur="2000" advTm="32413"/>
    </mc:Choice>
    <mc:Fallback xmlns="">
      <p:transition spd="slow" advTm="32413"/>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274638"/>
            <a:ext cx="8640960" cy="1143000"/>
          </a:xfrm>
        </p:spPr>
        <p:txBody>
          <a:bodyPr>
            <a:normAutofit fontScale="90000"/>
          </a:bodyPr>
          <a:lstStyle/>
          <a:p>
            <a:pPr algn="ctr"/>
            <a:r>
              <a:rPr lang="ja-JP" altLang="en-US" b="1" dirty="0" smtClean="0">
                <a:latin typeface="Centaur"/>
                <a:ea typeface="ＭＳ 明朝" pitchFamily="17" charset="-128"/>
              </a:rPr>
              <a:t>問題</a:t>
            </a:r>
            <a:r>
              <a:rPr lang="en-US" altLang="ja-JP" b="1" dirty="0" smtClean="0">
                <a:latin typeface="Centaur"/>
                <a:ea typeface="ＭＳ 明朝" pitchFamily="17" charset="-128"/>
              </a:rPr>
              <a:t>(4)</a:t>
            </a:r>
            <a:r>
              <a:rPr kumimoji="1" lang="en-US" altLang="ja-JP" b="1" dirty="0" smtClean="0">
                <a:latin typeface="Centaur"/>
                <a:ea typeface="ＭＳ 明朝" pitchFamily="17" charset="-128"/>
              </a:rPr>
              <a:t/>
            </a:r>
            <a:br>
              <a:rPr kumimoji="1" lang="en-US" altLang="ja-JP" b="1" dirty="0" smtClean="0">
                <a:latin typeface="Centaur"/>
                <a:ea typeface="ＭＳ 明朝" pitchFamily="17" charset="-128"/>
              </a:rPr>
            </a:br>
            <a:r>
              <a:rPr kumimoji="1" lang="ja-JP" altLang="en-US" sz="4000" b="1" dirty="0" smtClean="0">
                <a:latin typeface="Centaur"/>
                <a:ea typeface="ＭＳ 明朝" pitchFamily="17" charset="-128"/>
              </a:rPr>
              <a:t>対人葛藤に関する質的</a:t>
            </a:r>
            <a:r>
              <a:rPr lang="ja-JP" altLang="en-US" sz="4000" b="1" dirty="0" smtClean="0">
                <a:latin typeface="Centaur"/>
                <a:ea typeface="ＭＳ 明朝" pitchFamily="17" charset="-128"/>
              </a:rPr>
              <a:t>研究</a:t>
            </a:r>
            <a:endParaRPr kumimoji="1" lang="ja-JP" altLang="en-US" sz="3600" b="1" dirty="0">
              <a:latin typeface="Centaur"/>
              <a:ea typeface="ＭＳ 明朝" pitchFamily="17" charset="-128"/>
            </a:endParaRPr>
          </a:p>
        </p:txBody>
      </p:sp>
      <p:sp>
        <p:nvSpPr>
          <p:cNvPr id="3" name="コンテンツ プレースホルダー 2"/>
          <p:cNvSpPr>
            <a:spLocks noGrp="1"/>
          </p:cNvSpPr>
          <p:nvPr>
            <p:ph sz="quarter" idx="1"/>
          </p:nvPr>
        </p:nvSpPr>
        <p:spPr>
          <a:xfrm>
            <a:off x="107504" y="1447800"/>
            <a:ext cx="8826184" cy="4800600"/>
          </a:xfrm>
        </p:spPr>
        <p:txBody>
          <a:bodyPr>
            <a:normAutofit/>
          </a:bodyPr>
          <a:lstStyle/>
          <a:p>
            <a:endParaRPr lang="en-US" altLang="ja-JP" sz="2800" dirty="0" smtClean="0">
              <a:latin typeface="ＭＳ 明朝" pitchFamily="17" charset="-128"/>
              <a:ea typeface="ＭＳ 明朝" pitchFamily="17" charset="-128"/>
            </a:endParaRPr>
          </a:p>
          <a:p>
            <a:pPr marL="82296" indent="0">
              <a:buNone/>
            </a:pPr>
            <a:r>
              <a:rPr lang="ja-JP" altLang="en-US" sz="2800" dirty="0" smtClean="0">
                <a:latin typeface="ＭＳ 明朝" pitchFamily="17" charset="-128"/>
                <a:ea typeface="ＭＳ 明朝" pitchFamily="17" charset="-128"/>
              </a:rPr>
              <a:t>●対人葛藤の解決</a:t>
            </a:r>
            <a:r>
              <a:rPr lang="ja-JP" altLang="en-US" sz="2800" dirty="0">
                <a:latin typeface="ＭＳ 明朝" pitchFamily="17" charset="-128"/>
                <a:ea typeface="ＭＳ 明朝" pitchFamily="17" charset="-128"/>
              </a:rPr>
              <a:t>までの</a:t>
            </a:r>
            <a:r>
              <a:rPr lang="ja-JP" altLang="en-US" sz="2800" dirty="0" smtClean="0">
                <a:latin typeface="ＭＳ 明朝" pitchFamily="17" charset="-128"/>
                <a:ea typeface="ＭＳ 明朝" pitchFamily="17" charset="-128"/>
              </a:rPr>
              <a:t>プロセスに関する研究が</a:t>
            </a:r>
            <a:endParaRPr lang="en-US" altLang="ja-JP" sz="2800" dirty="0" smtClean="0">
              <a:latin typeface="ＭＳ 明朝" pitchFamily="17" charset="-128"/>
              <a:ea typeface="ＭＳ 明朝" pitchFamily="17" charset="-128"/>
            </a:endParaRPr>
          </a:p>
          <a:p>
            <a:pPr marL="82296" indent="0">
              <a:buNone/>
            </a:pPr>
            <a:r>
              <a:rPr lang="ja-JP" altLang="en-US" sz="2800" dirty="0">
                <a:latin typeface="ＭＳ 明朝" pitchFamily="17" charset="-128"/>
                <a:ea typeface="ＭＳ 明朝" pitchFamily="17" charset="-128"/>
              </a:rPr>
              <a:t>　</a:t>
            </a:r>
            <a:r>
              <a:rPr lang="ja-JP" altLang="en-US" sz="2800" dirty="0" smtClean="0">
                <a:latin typeface="ＭＳ 明朝" pitchFamily="17" charset="-128"/>
                <a:ea typeface="ＭＳ 明朝" pitchFamily="17" charset="-128"/>
              </a:rPr>
              <a:t>僅かにあるのみ。</a:t>
            </a:r>
            <a:endParaRPr lang="en-US" altLang="ja-JP" sz="2800" dirty="0" smtClean="0">
              <a:latin typeface="ＭＳ 明朝" pitchFamily="17" charset="-128"/>
              <a:ea typeface="ＭＳ 明朝" pitchFamily="17" charset="-128"/>
            </a:endParaRPr>
          </a:p>
          <a:p>
            <a:pPr marL="82296" indent="0">
              <a:buNone/>
            </a:pPr>
            <a:endParaRPr lang="en-US" altLang="ja-JP" sz="2800" dirty="0" smtClean="0">
              <a:latin typeface="ＭＳ 明朝" pitchFamily="17" charset="-128"/>
              <a:ea typeface="ＭＳ 明朝" pitchFamily="17" charset="-128"/>
            </a:endParaRPr>
          </a:p>
          <a:p>
            <a:pPr>
              <a:buNone/>
            </a:pPr>
            <a:r>
              <a:rPr lang="ja-JP" altLang="en-US" sz="2600" dirty="0" smtClean="0">
                <a:latin typeface="ＭＳ 明朝" pitchFamily="17" charset="-128"/>
                <a:ea typeface="ＭＳ 明朝" pitchFamily="17" charset="-128"/>
              </a:rPr>
              <a:t>たとえば・・・</a:t>
            </a:r>
            <a:endParaRPr lang="en-US" altLang="ja-JP" sz="2600" dirty="0" smtClean="0">
              <a:latin typeface="ＭＳ 明朝" pitchFamily="17" charset="-128"/>
              <a:ea typeface="ＭＳ 明朝" pitchFamily="17" charset="-128"/>
            </a:endParaRPr>
          </a:p>
          <a:p>
            <a:pPr>
              <a:buNone/>
            </a:pPr>
            <a:r>
              <a:rPr lang="ja-JP" altLang="en-US" sz="2400" dirty="0" smtClean="0">
                <a:latin typeface="ＭＳ 明朝" pitchFamily="17" charset="-128"/>
                <a:ea typeface="ＭＳ 明朝" pitchFamily="17" charset="-128"/>
              </a:rPr>
              <a:t>対人葛藤が解決するまでの一般プロセス</a:t>
            </a:r>
            <a:r>
              <a:rPr lang="en-US" altLang="ja-JP" sz="2000" dirty="0" smtClean="0">
                <a:latin typeface="ＭＳ 明朝" pitchFamily="17" charset="-128"/>
                <a:ea typeface="ＭＳ 明朝" pitchFamily="17" charset="-128"/>
              </a:rPr>
              <a:t>(</a:t>
            </a:r>
            <a:r>
              <a:rPr lang="ja-JP" altLang="ja-JP" sz="2000" dirty="0" smtClean="0">
                <a:latin typeface="ＭＳ 明朝" pitchFamily="17" charset="-128"/>
                <a:ea typeface="ＭＳ 明朝" pitchFamily="17" charset="-128"/>
              </a:rPr>
              <a:t>吉野</a:t>
            </a:r>
            <a:r>
              <a:rPr lang="en-US" altLang="ja-JP" sz="2000" dirty="0" smtClean="0">
                <a:latin typeface="ＭＳ 明朝" pitchFamily="17" charset="-128"/>
                <a:ea typeface="ＭＳ 明朝" pitchFamily="17" charset="-128"/>
              </a:rPr>
              <a:t>, 1987)</a:t>
            </a:r>
            <a:r>
              <a:rPr lang="ja-JP" altLang="en-US" sz="2000" dirty="0" err="1" smtClean="0">
                <a:latin typeface="ＭＳ 明朝" pitchFamily="17" charset="-128"/>
                <a:ea typeface="ＭＳ 明朝" pitchFamily="17" charset="-128"/>
              </a:rPr>
              <a:t>。</a:t>
            </a:r>
            <a:endParaRPr lang="en-US" altLang="ja-JP" sz="2600" dirty="0" smtClean="0">
              <a:latin typeface="ＭＳ 明朝" pitchFamily="17" charset="-128"/>
              <a:ea typeface="ＭＳ 明朝" pitchFamily="17" charset="-128"/>
            </a:endParaRPr>
          </a:p>
          <a:p>
            <a:pPr marL="0" indent="0">
              <a:spcBef>
                <a:spcPts val="0"/>
              </a:spcBef>
              <a:buClrTx/>
              <a:buSzTx/>
              <a:buNone/>
              <a:defRPr/>
            </a:pPr>
            <a:endParaRPr lang="ja-JP" altLang="en-US" sz="2800" dirty="0" smtClean="0"/>
          </a:p>
          <a:p>
            <a:endParaRPr lang="en-US" altLang="ja-JP" sz="3100" b="1" dirty="0" smtClean="0">
              <a:latin typeface="ＭＳ 明朝" pitchFamily="17" charset="-128"/>
              <a:ea typeface="ＭＳ 明朝" pitchFamily="17" charset="-128"/>
            </a:endParaRPr>
          </a:p>
          <a:p>
            <a:pPr marL="82296" indent="0">
              <a:buNone/>
            </a:pPr>
            <a:endParaRPr kumimoji="1" lang="en-US" altLang="ja-JP" sz="3100" b="1" dirty="0">
              <a:latin typeface="ＭＳ 明朝" pitchFamily="17" charset="-128"/>
              <a:ea typeface="ＭＳ 明朝" pitchFamily="17" charset="-128"/>
            </a:endParaRPr>
          </a:p>
        </p:txBody>
      </p:sp>
      <p:sp>
        <p:nvSpPr>
          <p:cNvPr id="6" name="スライド番号プレースホルダー 5"/>
          <p:cNvSpPr>
            <a:spLocks noGrp="1"/>
          </p:cNvSpPr>
          <p:nvPr>
            <p:ph type="sldNum" sz="quarter" idx="15"/>
          </p:nvPr>
        </p:nvSpPr>
        <p:spPr/>
        <p:txBody>
          <a:bodyPr/>
          <a:lstStyle/>
          <a:p>
            <a:fld id="{8AAFCC80-217F-48E4-8BF3-477346CDF554}" type="slidenum">
              <a:rPr kumimoji="1" lang="ja-JP" altLang="en-US" smtClean="0"/>
              <a:pPr/>
              <a:t>6</a:t>
            </a:fld>
            <a:endParaRPr kumimoji="1" lang="ja-JP" altLang="en-US"/>
          </a:p>
        </p:txBody>
      </p:sp>
      <p:sp>
        <p:nvSpPr>
          <p:cNvPr id="5" name="正方形/長方形 4"/>
          <p:cNvSpPr/>
          <p:nvPr/>
        </p:nvSpPr>
        <p:spPr>
          <a:xfrm>
            <a:off x="251520" y="5034880"/>
            <a:ext cx="1027914"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ＭＳ 明朝" pitchFamily="17" charset="-128"/>
                <a:ea typeface="ＭＳ 明朝" pitchFamily="17" charset="-128"/>
              </a:rPr>
              <a:t>事態の重要性の認知</a:t>
            </a:r>
            <a:endParaRPr kumimoji="1" lang="ja-JP" altLang="en-US" dirty="0">
              <a:ln>
                <a:solidFill>
                  <a:schemeClr val="tx1"/>
                </a:solidFill>
              </a:ln>
              <a:noFill/>
              <a:latin typeface="ＭＳ 明朝" pitchFamily="17" charset="-128"/>
              <a:ea typeface="ＭＳ 明朝" pitchFamily="17" charset="-128"/>
            </a:endParaRPr>
          </a:p>
        </p:txBody>
      </p:sp>
      <p:cxnSp>
        <p:nvCxnSpPr>
          <p:cNvPr id="9" name="直線矢印コネクタ 8"/>
          <p:cNvCxnSpPr>
            <a:stCxn id="5" idx="3"/>
            <a:endCxn id="10" idx="1"/>
          </p:cNvCxnSpPr>
          <p:nvPr/>
        </p:nvCxnSpPr>
        <p:spPr>
          <a:xfrm>
            <a:off x="1279434" y="5492080"/>
            <a:ext cx="612690" cy="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正方形/長方形 9"/>
          <p:cNvSpPr/>
          <p:nvPr/>
        </p:nvSpPr>
        <p:spPr>
          <a:xfrm>
            <a:off x="1892124" y="5034880"/>
            <a:ext cx="1224136"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ＭＳ 明朝" pitchFamily="17" charset="-128"/>
                <a:ea typeface="ＭＳ 明朝" pitchFamily="17" charset="-128"/>
              </a:rPr>
              <a:t>事態への情緒的かかわり方</a:t>
            </a:r>
            <a:endParaRPr kumimoji="1" lang="ja-JP" altLang="en-US" dirty="0">
              <a:solidFill>
                <a:schemeClr val="tx1"/>
              </a:solidFill>
              <a:latin typeface="ＭＳ 明朝" pitchFamily="17" charset="-128"/>
              <a:ea typeface="ＭＳ 明朝" pitchFamily="17" charset="-128"/>
            </a:endParaRPr>
          </a:p>
        </p:txBody>
      </p:sp>
      <p:cxnSp>
        <p:nvCxnSpPr>
          <p:cNvPr id="13" name="直線矢印コネクタ 12"/>
          <p:cNvCxnSpPr>
            <a:stCxn id="10" idx="3"/>
            <a:endCxn id="16" idx="1"/>
          </p:cNvCxnSpPr>
          <p:nvPr/>
        </p:nvCxnSpPr>
        <p:spPr>
          <a:xfrm>
            <a:off x="3116260" y="5492080"/>
            <a:ext cx="504056" cy="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正方形/長方形 15"/>
          <p:cNvSpPr/>
          <p:nvPr/>
        </p:nvSpPr>
        <p:spPr>
          <a:xfrm>
            <a:off x="3620316" y="5034880"/>
            <a:ext cx="1027914"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ＭＳ 明朝" pitchFamily="17" charset="-128"/>
                <a:ea typeface="ＭＳ 明朝" pitchFamily="17" charset="-128"/>
              </a:rPr>
              <a:t>事態の表面化</a:t>
            </a:r>
            <a:endParaRPr kumimoji="1" lang="ja-JP" altLang="en-US" dirty="0">
              <a:solidFill>
                <a:schemeClr val="tx1"/>
              </a:solidFill>
              <a:latin typeface="ＭＳ 明朝" pitchFamily="17" charset="-128"/>
              <a:ea typeface="ＭＳ 明朝" pitchFamily="17" charset="-128"/>
            </a:endParaRPr>
          </a:p>
        </p:txBody>
      </p:sp>
      <p:cxnSp>
        <p:nvCxnSpPr>
          <p:cNvPr id="20" name="直線矢印コネクタ 19"/>
          <p:cNvCxnSpPr>
            <a:stCxn id="16" idx="3"/>
            <a:endCxn id="21" idx="1"/>
          </p:cNvCxnSpPr>
          <p:nvPr/>
        </p:nvCxnSpPr>
        <p:spPr>
          <a:xfrm>
            <a:off x="4648230" y="5492080"/>
            <a:ext cx="581907" cy="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正方形/長方形 20"/>
          <p:cNvSpPr/>
          <p:nvPr/>
        </p:nvSpPr>
        <p:spPr>
          <a:xfrm>
            <a:off x="5230137" y="5034880"/>
            <a:ext cx="1130705"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ＭＳ 明朝" pitchFamily="17" charset="-128"/>
                <a:ea typeface="ＭＳ 明朝" pitchFamily="17" charset="-128"/>
              </a:rPr>
              <a:t>解決の</a:t>
            </a:r>
            <a:endParaRPr kumimoji="1" lang="en-US" altLang="ja-JP" dirty="0" smtClean="0">
              <a:solidFill>
                <a:schemeClr val="tx1"/>
              </a:solidFill>
              <a:latin typeface="ＭＳ 明朝" pitchFamily="17" charset="-128"/>
              <a:ea typeface="ＭＳ 明朝" pitchFamily="17" charset="-128"/>
            </a:endParaRPr>
          </a:p>
          <a:p>
            <a:pPr algn="ctr"/>
            <a:r>
              <a:rPr kumimoji="1" lang="ja-JP" altLang="en-US" dirty="0" smtClean="0">
                <a:solidFill>
                  <a:schemeClr val="tx1"/>
                </a:solidFill>
                <a:latin typeface="ＭＳ 明朝" pitchFamily="17" charset="-128"/>
                <a:ea typeface="ＭＳ 明朝" pitchFamily="17" charset="-128"/>
              </a:rPr>
              <a:t>基本方針</a:t>
            </a:r>
            <a:endParaRPr kumimoji="1" lang="ja-JP" altLang="en-US" dirty="0">
              <a:solidFill>
                <a:schemeClr val="tx1"/>
              </a:solidFill>
              <a:latin typeface="ＭＳ 明朝" pitchFamily="17" charset="-128"/>
              <a:ea typeface="ＭＳ 明朝" pitchFamily="17" charset="-128"/>
            </a:endParaRPr>
          </a:p>
        </p:txBody>
      </p:sp>
      <p:cxnSp>
        <p:nvCxnSpPr>
          <p:cNvPr id="23" name="直線矢印コネクタ 22"/>
          <p:cNvCxnSpPr>
            <a:stCxn id="21" idx="3"/>
          </p:cNvCxnSpPr>
          <p:nvPr/>
        </p:nvCxnSpPr>
        <p:spPr>
          <a:xfrm>
            <a:off x="6360842" y="5492080"/>
            <a:ext cx="499834" cy="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正方形/長方形 23"/>
          <p:cNvSpPr/>
          <p:nvPr/>
        </p:nvSpPr>
        <p:spPr>
          <a:xfrm>
            <a:off x="6860676" y="5034880"/>
            <a:ext cx="1027914"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ＭＳ 明朝" pitchFamily="17" charset="-128"/>
                <a:ea typeface="ＭＳ 明朝" pitchFamily="17" charset="-128"/>
              </a:rPr>
              <a:t>解決の具体策</a:t>
            </a:r>
            <a:endParaRPr kumimoji="1" lang="ja-JP" altLang="en-US" dirty="0">
              <a:solidFill>
                <a:schemeClr val="tx1"/>
              </a:solidFill>
              <a:latin typeface="ＭＳ 明朝" pitchFamily="17" charset="-128"/>
              <a:ea typeface="ＭＳ 明朝" pitchFamily="17" charset="-128"/>
            </a:endParaRPr>
          </a:p>
        </p:txBody>
      </p:sp>
      <p:sp>
        <p:nvSpPr>
          <p:cNvPr id="4" name="テキスト ボックス 3"/>
          <p:cNvSpPr txBox="1"/>
          <p:nvPr/>
        </p:nvSpPr>
        <p:spPr>
          <a:xfrm>
            <a:off x="107504" y="5993343"/>
            <a:ext cx="8784976" cy="369332"/>
          </a:xfrm>
          <a:prstGeom prst="rect">
            <a:avLst/>
          </a:prstGeom>
          <a:noFill/>
        </p:spPr>
        <p:txBody>
          <a:bodyPr wrap="square" rtlCol="0">
            <a:spAutoFit/>
          </a:bodyPr>
          <a:lstStyle/>
          <a:p>
            <a:r>
              <a:rPr kumimoji="1" lang="en-US" altLang="ja-JP" dirty="0" smtClean="0">
                <a:latin typeface="Century" pitchFamily="18" charset="0"/>
                <a:ea typeface="ＭＳ 明朝" pitchFamily="17" charset="-128"/>
              </a:rPr>
              <a:t>Figure 2</a:t>
            </a:r>
            <a:r>
              <a:rPr kumimoji="1" lang="ja-JP" altLang="en-US" dirty="0" smtClean="0">
                <a:latin typeface="Century" pitchFamily="18" charset="0"/>
                <a:ea typeface="ＭＳ 明朝" pitchFamily="17" charset="-128"/>
              </a:rPr>
              <a:t>　対人葛藤が解決するまでのプロセス</a:t>
            </a:r>
            <a:r>
              <a:rPr kumimoji="1" lang="en-US" altLang="ja-JP" dirty="0" smtClean="0">
                <a:latin typeface="Century" pitchFamily="18" charset="0"/>
                <a:ea typeface="ＭＳ 明朝" pitchFamily="17" charset="-128"/>
              </a:rPr>
              <a:t>(</a:t>
            </a:r>
            <a:r>
              <a:rPr kumimoji="1" lang="ja-JP" altLang="en-US" dirty="0" smtClean="0">
                <a:latin typeface="Century" pitchFamily="18" charset="0"/>
                <a:ea typeface="ＭＳ 明朝" pitchFamily="17" charset="-128"/>
              </a:rPr>
              <a:t>吉野</a:t>
            </a:r>
            <a:r>
              <a:rPr kumimoji="1" lang="en-US" altLang="ja-JP" dirty="0" smtClean="0">
                <a:latin typeface="Century" pitchFamily="18" charset="0"/>
                <a:ea typeface="ＭＳ 明朝" pitchFamily="17" charset="-128"/>
              </a:rPr>
              <a:t>, 1987</a:t>
            </a:r>
            <a:r>
              <a:rPr kumimoji="1" lang="ja-JP" altLang="en-US" dirty="0" smtClean="0">
                <a:latin typeface="Century" pitchFamily="18" charset="0"/>
                <a:ea typeface="ＭＳ 明朝" pitchFamily="17" charset="-128"/>
              </a:rPr>
              <a:t>を参考に作成</a:t>
            </a:r>
            <a:r>
              <a:rPr kumimoji="1" lang="en-US" altLang="ja-JP" dirty="0" smtClean="0">
                <a:latin typeface="Century" pitchFamily="18" charset="0"/>
                <a:ea typeface="ＭＳ 明朝" pitchFamily="17" charset="-128"/>
              </a:rPr>
              <a:t>)</a:t>
            </a:r>
            <a:endParaRPr kumimoji="1" lang="ja-JP" altLang="en-US" dirty="0">
              <a:latin typeface="Century" pitchFamily="18" charset="0"/>
              <a:ea typeface="ＭＳ 明朝" pitchFamily="17" charset="-128"/>
            </a:endParaRPr>
          </a:p>
        </p:txBody>
      </p:sp>
    </p:spTree>
    <p:extLst>
      <p:ext uri="{BB962C8B-B14F-4D97-AF65-F5344CB8AC3E}">
        <p14:creationId xmlns:p14="http://schemas.microsoft.com/office/powerpoint/2010/main" val="1260056601"/>
      </p:ext>
    </p:extLst>
  </p:cSld>
  <p:clrMapOvr>
    <a:masterClrMapping/>
  </p:clrMapOvr>
  <mc:AlternateContent xmlns:mc="http://schemas.openxmlformats.org/markup-compatibility/2006" xmlns:p14="http://schemas.microsoft.com/office/powerpoint/2010/main">
    <mc:Choice Requires="p14">
      <p:transition spd="slow" p14:dur="2000" advTm="35429"/>
    </mc:Choice>
    <mc:Fallback xmlns="">
      <p:transition spd="slow" advTm="35429"/>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274638"/>
            <a:ext cx="8568952" cy="1143000"/>
          </a:xfrm>
        </p:spPr>
        <p:txBody>
          <a:bodyPr>
            <a:normAutofit/>
          </a:bodyPr>
          <a:lstStyle/>
          <a:p>
            <a:pPr algn="ctr"/>
            <a:r>
              <a:rPr lang="ja-JP" altLang="en-US" b="1" dirty="0" smtClean="0">
                <a:latin typeface="Centaur"/>
                <a:ea typeface="ＭＳ 明朝" pitchFamily="17" charset="-128"/>
              </a:rPr>
              <a:t>問題</a:t>
            </a:r>
            <a:r>
              <a:rPr lang="en-US" altLang="ja-JP" b="1" dirty="0" smtClean="0">
                <a:latin typeface="Centaur"/>
                <a:ea typeface="ＭＳ 明朝" pitchFamily="17" charset="-128"/>
              </a:rPr>
              <a:t>(5)</a:t>
            </a:r>
            <a:br>
              <a:rPr lang="en-US" altLang="ja-JP" b="1" dirty="0" smtClean="0">
                <a:latin typeface="Centaur"/>
                <a:ea typeface="ＭＳ 明朝" pitchFamily="17" charset="-128"/>
              </a:rPr>
            </a:br>
            <a:r>
              <a:rPr lang="ja-JP" altLang="en-US" b="1" dirty="0" smtClean="0">
                <a:latin typeface="Centaur"/>
                <a:ea typeface="ＭＳ 明朝" pitchFamily="17" charset="-128"/>
              </a:rPr>
              <a:t>問題のまとめ</a:t>
            </a:r>
            <a:endParaRPr kumimoji="1" lang="ja-JP" altLang="en-US" sz="4800" b="1" dirty="0">
              <a:latin typeface="Centaur"/>
              <a:ea typeface="ＭＳ 明朝" pitchFamily="17" charset="-128"/>
            </a:endParaRPr>
          </a:p>
        </p:txBody>
      </p:sp>
      <p:sp>
        <p:nvSpPr>
          <p:cNvPr id="3" name="コンテンツ プレースホルダー 2"/>
          <p:cNvSpPr>
            <a:spLocks noGrp="1"/>
          </p:cNvSpPr>
          <p:nvPr>
            <p:ph sz="quarter" idx="1"/>
          </p:nvPr>
        </p:nvSpPr>
        <p:spPr>
          <a:xfrm>
            <a:off x="107504" y="1447800"/>
            <a:ext cx="8826184" cy="5410200"/>
          </a:xfrm>
        </p:spPr>
        <p:txBody>
          <a:bodyPr>
            <a:normAutofit/>
          </a:bodyPr>
          <a:lstStyle/>
          <a:p>
            <a:pPr>
              <a:buNone/>
            </a:pPr>
            <a:r>
              <a:rPr kumimoji="1" lang="ja-JP" altLang="en-US" sz="3100" dirty="0" smtClean="0">
                <a:latin typeface="ＭＳ 明朝" pitchFamily="17" charset="-128"/>
                <a:ea typeface="ＭＳ 明朝" pitchFamily="17" charset="-128"/>
              </a:rPr>
              <a:t>●先行研究：</a:t>
            </a:r>
            <a:endParaRPr kumimoji="1" lang="en-US" altLang="ja-JP" sz="3100" dirty="0" smtClean="0">
              <a:latin typeface="ＭＳ 明朝" pitchFamily="17" charset="-128"/>
              <a:ea typeface="ＭＳ 明朝" pitchFamily="17" charset="-128"/>
            </a:endParaRPr>
          </a:p>
          <a:p>
            <a:pPr>
              <a:buNone/>
            </a:pPr>
            <a:r>
              <a:rPr kumimoji="1" lang="ja-JP" altLang="en-US" sz="2800" dirty="0" smtClean="0">
                <a:latin typeface="ＭＳ 明朝" pitchFamily="17" charset="-128"/>
                <a:ea typeface="ＭＳ 明朝" pitchFamily="17" charset="-128"/>
              </a:rPr>
              <a:t>　対人葛藤方略、対人葛藤方略の関連要因、</a:t>
            </a:r>
            <a:endParaRPr kumimoji="1" lang="en-US" altLang="ja-JP" sz="2800" dirty="0" smtClean="0">
              <a:latin typeface="ＭＳ 明朝" pitchFamily="17" charset="-128"/>
              <a:ea typeface="ＭＳ 明朝" pitchFamily="17" charset="-128"/>
            </a:endParaRPr>
          </a:p>
          <a:p>
            <a:pPr>
              <a:buNone/>
            </a:pPr>
            <a:r>
              <a:rPr lang="en-US" altLang="ja-JP" sz="2800" dirty="0">
                <a:latin typeface="ＭＳ 明朝" pitchFamily="17" charset="-128"/>
                <a:ea typeface="ＭＳ 明朝" pitchFamily="17" charset="-128"/>
              </a:rPr>
              <a:t> </a:t>
            </a:r>
            <a:r>
              <a:rPr lang="en-US" altLang="ja-JP" sz="2800" dirty="0" smtClean="0">
                <a:latin typeface="ＭＳ 明朝" pitchFamily="17" charset="-128"/>
                <a:ea typeface="ＭＳ 明朝" pitchFamily="17" charset="-128"/>
              </a:rPr>
              <a:t> </a:t>
            </a:r>
            <a:r>
              <a:rPr lang="ja-JP" altLang="en-US" sz="2800" dirty="0" smtClean="0">
                <a:latin typeface="ＭＳ 明朝" pitchFamily="17" charset="-128"/>
                <a:ea typeface="ＭＳ 明朝" pitchFamily="17" charset="-128"/>
              </a:rPr>
              <a:t>プ</a:t>
            </a:r>
            <a:r>
              <a:rPr kumimoji="1" lang="ja-JP" altLang="en-US" sz="2800" dirty="0" smtClean="0">
                <a:latin typeface="ＭＳ 明朝" pitchFamily="17" charset="-128"/>
                <a:ea typeface="ＭＳ 明朝" pitchFamily="17" charset="-128"/>
              </a:rPr>
              <a:t>ロセス</a:t>
            </a:r>
            <a:r>
              <a:rPr lang="ja-JP" altLang="en-US" sz="2800" dirty="0" smtClean="0">
                <a:latin typeface="ＭＳ 明朝" pitchFamily="17" charset="-128"/>
                <a:ea typeface="ＭＳ 明朝" pitchFamily="17" charset="-128"/>
              </a:rPr>
              <a:t>に関する</a:t>
            </a:r>
            <a:r>
              <a:rPr kumimoji="1" lang="ja-JP" altLang="en-US" sz="2800" dirty="0" smtClean="0">
                <a:latin typeface="ＭＳ 明朝" pitchFamily="17" charset="-128"/>
                <a:ea typeface="ＭＳ 明朝" pitchFamily="17" charset="-128"/>
              </a:rPr>
              <a:t>研究　　　　　　　　など</a:t>
            </a:r>
            <a:endParaRPr kumimoji="1" lang="en-US" altLang="ja-JP" sz="2800" dirty="0" smtClean="0">
              <a:latin typeface="ＭＳ 明朝" pitchFamily="17" charset="-128"/>
              <a:ea typeface="ＭＳ 明朝" pitchFamily="17" charset="-128"/>
            </a:endParaRPr>
          </a:p>
          <a:p>
            <a:endParaRPr kumimoji="1" lang="en-US" altLang="ja-JP" sz="2800" dirty="0" smtClean="0">
              <a:latin typeface="ＭＳ 明朝" pitchFamily="17" charset="-128"/>
              <a:ea typeface="ＭＳ 明朝" pitchFamily="17" charset="-128"/>
            </a:endParaRPr>
          </a:p>
          <a:p>
            <a:pPr>
              <a:buNone/>
            </a:pPr>
            <a:r>
              <a:rPr kumimoji="1" lang="ja-JP" altLang="en-US" sz="3400" dirty="0" smtClean="0">
                <a:latin typeface="ＭＳ 明朝" pitchFamily="17" charset="-128"/>
                <a:ea typeface="ＭＳ 明朝" pitchFamily="17" charset="-128"/>
              </a:rPr>
              <a:t>●先行研究で明らかにされていない</a:t>
            </a:r>
            <a:r>
              <a:rPr lang="ja-JP" altLang="en-US" sz="3400" dirty="0" smtClean="0">
                <a:latin typeface="ＭＳ 明朝" pitchFamily="17" charset="-128"/>
                <a:ea typeface="ＭＳ 明朝" pitchFamily="17" charset="-128"/>
              </a:rPr>
              <a:t>点：</a:t>
            </a:r>
            <a:endParaRPr kumimoji="1" lang="en-US" altLang="ja-JP" sz="3400" dirty="0" smtClean="0">
              <a:latin typeface="ＭＳ 明朝" pitchFamily="17" charset="-128"/>
              <a:ea typeface="ＭＳ 明朝" pitchFamily="17" charset="-128"/>
            </a:endParaRPr>
          </a:p>
          <a:p>
            <a:pPr>
              <a:buNone/>
            </a:pPr>
            <a:r>
              <a:rPr lang="ja-JP" altLang="en-US" sz="2800" dirty="0" smtClean="0">
                <a:latin typeface="ＭＳ 明朝" pitchFamily="17" charset="-128"/>
                <a:ea typeface="ＭＳ 明朝" pitchFamily="17" charset="-128"/>
              </a:rPr>
              <a:t>　①</a:t>
            </a:r>
            <a:r>
              <a:rPr kumimoji="1" lang="ja-JP" altLang="en-US" sz="2800" dirty="0" smtClean="0">
                <a:latin typeface="ＭＳ 明朝" pitchFamily="17" charset="-128"/>
                <a:ea typeface="ＭＳ 明朝" pitchFamily="17" charset="-128"/>
              </a:rPr>
              <a:t>決定係数や相関係数の高い関連要因</a:t>
            </a:r>
            <a:endParaRPr kumimoji="1" lang="en-US" altLang="ja-JP" sz="2800" dirty="0" smtClean="0">
              <a:latin typeface="ＭＳ 明朝" pitchFamily="17" charset="-128"/>
              <a:ea typeface="ＭＳ 明朝" pitchFamily="17" charset="-128"/>
            </a:endParaRPr>
          </a:p>
          <a:p>
            <a:pPr>
              <a:buNone/>
            </a:pPr>
            <a:r>
              <a:rPr lang="ja-JP" altLang="en-US" sz="2800" dirty="0" smtClean="0">
                <a:latin typeface="ＭＳ 明朝" pitchFamily="17" charset="-128"/>
                <a:ea typeface="ＭＳ 明朝" pitchFamily="17" charset="-128"/>
              </a:rPr>
              <a:t>　②時間的経過を踏まえた終結するまでのプロセス</a:t>
            </a:r>
            <a:endParaRPr lang="en-US" altLang="ja-JP" sz="2800" dirty="0" smtClean="0">
              <a:latin typeface="ＭＳ 明朝" pitchFamily="17" charset="-128"/>
              <a:ea typeface="ＭＳ 明朝" pitchFamily="17" charset="-128"/>
            </a:endParaRPr>
          </a:p>
          <a:p>
            <a:pPr>
              <a:buNone/>
            </a:pPr>
            <a:endParaRPr lang="en-US" altLang="ja-JP" sz="2800" dirty="0" smtClean="0">
              <a:latin typeface="ＭＳ 明朝" pitchFamily="17" charset="-128"/>
              <a:ea typeface="ＭＳ 明朝" pitchFamily="17" charset="-128"/>
            </a:endParaRPr>
          </a:p>
          <a:p>
            <a:pPr marL="82296" indent="0" algn="ctr">
              <a:buNone/>
            </a:pPr>
            <a:r>
              <a:rPr lang="ja-JP" altLang="en-US" b="1" u="sng" dirty="0" smtClean="0">
                <a:solidFill>
                  <a:schemeClr val="accent3">
                    <a:lumMod val="75000"/>
                  </a:schemeClr>
                </a:solidFill>
                <a:latin typeface="ＭＳ 明朝" pitchFamily="17" charset="-128"/>
                <a:ea typeface="ＭＳ 明朝" pitchFamily="17" charset="-128"/>
              </a:rPr>
              <a:t>対人葛藤が終結するまでの実証的なプロセスを探る</a:t>
            </a:r>
            <a:r>
              <a:rPr lang="ja-JP" altLang="en-US" dirty="0" smtClean="0">
                <a:solidFill>
                  <a:schemeClr val="accent3">
                    <a:lumMod val="75000"/>
                  </a:schemeClr>
                </a:solidFill>
                <a:latin typeface="ＭＳ 明朝" pitchFamily="17" charset="-128"/>
                <a:ea typeface="ＭＳ 明朝" pitchFamily="17" charset="-128"/>
              </a:rPr>
              <a:t>。</a:t>
            </a:r>
            <a:endParaRPr lang="en-US" altLang="ja-JP" dirty="0" smtClean="0">
              <a:solidFill>
                <a:schemeClr val="accent3">
                  <a:lumMod val="75000"/>
                </a:schemeClr>
              </a:solidFill>
              <a:latin typeface="ＭＳ 明朝" pitchFamily="17" charset="-128"/>
              <a:ea typeface="ＭＳ 明朝" pitchFamily="17" charset="-128"/>
            </a:endParaRPr>
          </a:p>
          <a:p>
            <a:endParaRPr lang="en-US" altLang="ja-JP" sz="2600" dirty="0">
              <a:latin typeface="ＭＳ 明朝" pitchFamily="17" charset="-128"/>
              <a:ea typeface="ＭＳ 明朝" pitchFamily="17" charset="-128"/>
            </a:endParaRPr>
          </a:p>
          <a:p>
            <a:pPr marL="82296" indent="0">
              <a:buNone/>
            </a:pPr>
            <a:endParaRPr lang="en-US" altLang="ja-JP" sz="3100" dirty="0" smtClean="0">
              <a:latin typeface="ＭＳ 明朝" pitchFamily="17" charset="-128"/>
              <a:ea typeface="ＭＳ 明朝" pitchFamily="17" charset="-128"/>
            </a:endParaRPr>
          </a:p>
        </p:txBody>
      </p:sp>
      <p:sp>
        <p:nvSpPr>
          <p:cNvPr id="6" name="スライド番号プレースホルダー 5"/>
          <p:cNvSpPr>
            <a:spLocks noGrp="1"/>
          </p:cNvSpPr>
          <p:nvPr>
            <p:ph type="sldNum" sz="quarter" idx="15"/>
          </p:nvPr>
        </p:nvSpPr>
        <p:spPr/>
        <p:txBody>
          <a:bodyPr/>
          <a:lstStyle/>
          <a:p>
            <a:fld id="{8AAFCC80-217F-48E4-8BF3-477346CDF554}" type="slidenum">
              <a:rPr kumimoji="1" lang="ja-JP" altLang="en-US" smtClean="0"/>
              <a:pPr/>
              <a:t>7</a:t>
            </a:fld>
            <a:endParaRPr kumimoji="1" lang="ja-JP" altLang="en-US"/>
          </a:p>
        </p:txBody>
      </p:sp>
      <p:sp>
        <p:nvSpPr>
          <p:cNvPr id="7" name="下矢印 6"/>
          <p:cNvSpPr/>
          <p:nvPr/>
        </p:nvSpPr>
        <p:spPr>
          <a:xfrm>
            <a:off x="4241698" y="5085184"/>
            <a:ext cx="484632" cy="50207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469100250"/>
      </p:ext>
    </p:extLst>
  </p:cSld>
  <p:clrMapOvr>
    <a:masterClrMapping/>
  </p:clrMapOvr>
  <mc:AlternateContent xmlns:mc="http://schemas.openxmlformats.org/markup-compatibility/2006" xmlns:p14="http://schemas.microsoft.com/office/powerpoint/2010/main">
    <mc:Choice Requires="p14">
      <p:transition spd="slow" p14:dur="2000" advTm="58224"/>
    </mc:Choice>
    <mc:Fallback xmlns="">
      <p:transition spd="slow" advTm="58224"/>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7467600" cy="850106"/>
          </a:xfrm>
        </p:spPr>
        <p:txBody>
          <a:bodyPr>
            <a:normAutofit/>
          </a:bodyPr>
          <a:lstStyle/>
          <a:p>
            <a:pPr algn="ctr"/>
            <a:r>
              <a:rPr lang="ja-JP" altLang="en-US" sz="4000" b="1" dirty="0" smtClean="0">
                <a:latin typeface="ＭＳ 明朝" pitchFamily="17" charset="-128"/>
                <a:ea typeface="ＭＳ 明朝" pitchFamily="17" charset="-128"/>
              </a:rPr>
              <a:t>本研究の目的</a:t>
            </a:r>
            <a:endParaRPr kumimoji="1" lang="ja-JP" altLang="en-US" sz="4000" b="1" dirty="0">
              <a:latin typeface="ＭＳ 明朝" pitchFamily="17" charset="-128"/>
              <a:ea typeface="ＭＳ 明朝" pitchFamily="17" charset="-128"/>
            </a:endParaRPr>
          </a:p>
        </p:txBody>
      </p:sp>
      <p:sp>
        <p:nvSpPr>
          <p:cNvPr id="3" name="コンテンツ プレースホルダー 2"/>
          <p:cNvSpPr>
            <a:spLocks noGrp="1"/>
          </p:cNvSpPr>
          <p:nvPr>
            <p:ph sz="quarter" idx="1"/>
          </p:nvPr>
        </p:nvSpPr>
        <p:spPr>
          <a:xfrm>
            <a:off x="107504" y="1268760"/>
            <a:ext cx="8826184" cy="5293568"/>
          </a:xfrm>
        </p:spPr>
        <p:txBody>
          <a:bodyPr>
            <a:noAutofit/>
          </a:bodyPr>
          <a:lstStyle/>
          <a:p>
            <a:pPr marL="0" indent="0">
              <a:buNone/>
            </a:pPr>
            <a:endParaRPr lang="en-US" altLang="ja-JP" dirty="0" smtClean="0">
              <a:latin typeface="ＭＳ 明朝" pitchFamily="17" charset="-128"/>
              <a:ea typeface="ＭＳ 明朝" pitchFamily="17" charset="-128"/>
            </a:endParaRPr>
          </a:p>
          <a:p>
            <a:pPr marL="0" indent="0">
              <a:buNone/>
            </a:pPr>
            <a:r>
              <a:rPr lang="ja-JP" altLang="en-US" dirty="0" smtClean="0">
                <a:latin typeface="ＭＳ 明朝" pitchFamily="17" charset="-128"/>
                <a:ea typeface="ＭＳ 明朝" pitchFamily="17" charset="-128"/>
              </a:rPr>
              <a:t>●</a:t>
            </a:r>
            <a:r>
              <a:rPr lang="ja-JP" altLang="ja-JP" dirty="0" smtClean="0"/>
              <a:t>本研究</a:t>
            </a:r>
            <a:r>
              <a:rPr lang="ja-JP" altLang="ja-JP" dirty="0"/>
              <a:t>の目的は、大学生の友人関係に</a:t>
            </a:r>
            <a:r>
              <a:rPr lang="ja-JP" altLang="ja-JP" dirty="0" smtClean="0"/>
              <a:t>おける</a:t>
            </a:r>
            <a:r>
              <a:rPr lang="ja-JP" altLang="en-US" dirty="0" smtClean="0"/>
              <a:t>、</a:t>
            </a:r>
            <a:endParaRPr lang="en-US" altLang="ja-JP" dirty="0" smtClean="0"/>
          </a:p>
          <a:p>
            <a:pPr marL="0" indent="0">
              <a:buNone/>
            </a:pPr>
            <a:r>
              <a:rPr lang="ja-JP" altLang="en-US" dirty="0"/>
              <a:t>　</a:t>
            </a:r>
            <a:r>
              <a:rPr lang="ja-JP" altLang="en-US" dirty="0" smtClean="0"/>
              <a:t> </a:t>
            </a:r>
            <a:r>
              <a:rPr lang="ja-JP" altLang="ja-JP" dirty="0" smtClean="0"/>
              <a:t>対人</a:t>
            </a:r>
            <a:r>
              <a:rPr lang="ja-JP" altLang="ja-JP" dirty="0"/>
              <a:t>葛藤</a:t>
            </a:r>
            <a:r>
              <a:rPr lang="ja-JP" altLang="ja-JP" dirty="0" smtClean="0"/>
              <a:t>が発生</a:t>
            </a:r>
            <a:r>
              <a:rPr lang="ja-JP" altLang="ja-JP" dirty="0"/>
              <a:t>してから終結するまで</a:t>
            </a:r>
            <a:r>
              <a:rPr lang="ja-JP" altLang="ja-JP" dirty="0" smtClean="0"/>
              <a:t>の</a:t>
            </a:r>
            <a:r>
              <a:rPr lang="ja-JP" altLang="en-US" dirty="0" smtClean="0"/>
              <a:t>、</a:t>
            </a:r>
            <a:r>
              <a:rPr lang="ja-JP" altLang="en-US" sz="2800" b="1" u="sng" dirty="0" smtClean="0"/>
              <a:t>実証的な</a:t>
            </a:r>
            <a:r>
              <a:rPr lang="ja-JP" altLang="ja-JP" sz="2800" b="1" u="sng" dirty="0" smtClean="0"/>
              <a:t>プロセス</a:t>
            </a:r>
            <a:endParaRPr lang="en-US" altLang="ja-JP" sz="2800" b="1" u="sng" dirty="0" smtClean="0"/>
          </a:p>
          <a:p>
            <a:pPr marL="0" indent="0">
              <a:buNone/>
            </a:pPr>
            <a:r>
              <a:rPr lang="ja-JP" altLang="en-US" b="1" dirty="0"/>
              <a:t>　</a:t>
            </a:r>
            <a:r>
              <a:rPr lang="ja-JP" altLang="en-US" b="1" dirty="0" smtClean="0"/>
              <a:t>　</a:t>
            </a:r>
            <a:r>
              <a:rPr lang="ja-JP" altLang="ja-JP" dirty="0" smtClean="0"/>
              <a:t>を明らかに</a:t>
            </a:r>
            <a:r>
              <a:rPr lang="ja-JP" altLang="ja-JP" dirty="0"/>
              <a:t>することである</a:t>
            </a:r>
            <a:r>
              <a:rPr lang="ja-JP" altLang="ja-JP" dirty="0" smtClean="0"/>
              <a:t>。</a:t>
            </a:r>
            <a:endParaRPr lang="en-US" altLang="ja-JP" dirty="0" smtClean="0"/>
          </a:p>
          <a:p>
            <a:pPr marL="0" indent="0">
              <a:buNone/>
            </a:pPr>
            <a:endParaRPr lang="en-US" altLang="ja-JP" dirty="0" smtClean="0"/>
          </a:p>
          <a:p>
            <a:pPr marL="0" indent="0">
              <a:buNone/>
            </a:pPr>
            <a:endParaRPr lang="en-US" altLang="ja-JP" dirty="0" smtClean="0"/>
          </a:p>
          <a:p>
            <a:pPr marL="0" indent="0">
              <a:buNone/>
            </a:pPr>
            <a:r>
              <a:rPr lang="ja-JP" altLang="en-US" dirty="0"/>
              <a:t>●</a:t>
            </a:r>
            <a:r>
              <a:rPr lang="ja-JP" altLang="ja-JP" dirty="0" smtClean="0"/>
              <a:t>その</a:t>
            </a:r>
            <a:r>
              <a:rPr lang="ja-JP" altLang="ja-JP" dirty="0"/>
              <a:t>際、本研究においては、時間的経過に着目した</a:t>
            </a:r>
            <a:r>
              <a:rPr lang="ja-JP" altLang="ja-JP" dirty="0" smtClean="0"/>
              <a:t>方法論</a:t>
            </a:r>
            <a:endParaRPr lang="en-US" altLang="ja-JP" dirty="0" smtClean="0"/>
          </a:p>
          <a:p>
            <a:pPr marL="0" indent="0">
              <a:buNone/>
            </a:pPr>
            <a:r>
              <a:rPr lang="ja-JP" altLang="en-US" dirty="0"/>
              <a:t>　</a:t>
            </a:r>
            <a:r>
              <a:rPr lang="ja-JP" altLang="ja-JP" dirty="0" smtClean="0"/>
              <a:t>である</a:t>
            </a:r>
            <a:r>
              <a:rPr lang="ja-JP" altLang="en-US" b="1" u="sng" dirty="0">
                <a:latin typeface="ＭＳ 明朝" pitchFamily="17" charset="-128"/>
                <a:ea typeface="ＭＳ 明朝" pitchFamily="17" charset="-128"/>
              </a:rPr>
              <a:t>複線径路･等至性</a:t>
            </a:r>
            <a:r>
              <a:rPr lang="ja-JP" altLang="en-US" b="1" u="sng" dirty="0" smtClean="0">
                <a:latin typeface="ＭＳ 明朝" pitchFamily="17" charset="-128"/>
                <a:ea typeface="ＭＳ 明朝" pitchFamily="17" charset="-128"/>
              </a:rPr>
              <a:t>モデル</a:t>
            </a:r>
            <a:r>
              <a:rPr lang="en-US" altLang="ja-JP" sz="1800" b="1" u="sng" dirty="0" smtClean="0">
                <a:latin typeface="ＭＳ 明朝" pitchFamily="17" charset="-128"/>
                <a:ea typeface="ＭＳ 明朝" pitchFamily="17" charset="-128"/>
              </a:rPr>
              <a:t>(</a:t>
            </a:r>
            <a:r>
              <a:rPr lang="en-US" altLang="ja-JP" sz="1800" b="1" u="sng" dirty="0">
                <a:latin typeface="Centaur" pitchFamily="18" charset="0"/>
                <a:ea typeface="ＭＳ 明朝" pitchFamily="17" charset="-128"/>
              </a:rPr>
              <a:t>Trajectory </a:t>
            </a:r>
            <a:r>
              <a:rPr lang="en-US" altLang="ja-JP" sz="1800" b="1" u="sng" dirty="0" err="1">
                <a:latin typeface="Centaur" pitchFamily="18" charset="0"/>
                <a:ea typeface="ＭＳ 明朝" pitchFamily="17" charset="-128"/>
              </a:rPr>
              <a:t>Equifinality</a:t>
            </a:r>
            <a:r>
              <a:rPr lang="en-US" altLang="ja-JP" sz="1800" b="1" u="sng" dirty="0">
                <a:latin typeface="Centaur" pitchFamily="18" charset="0"/>
                <a:ea typeface="ＭＳ 明朝" pitchFamily="17" charset="-128"/>
              </a:rPr>
              <a:t> Model ;TEM)</a:t>
            </a:r>
            <a:r>
              <a:rPr lang="ja-JP" altLang="ja-JP" dirty="0" smtClean="0"/>
              <a:t>に基づく。</a:t>
            </a:r>
            <a:endParaRPr lang="en-US" altLang="ja-JP" dirty="0" smtClean="0"/>
          </a:p>
          <a:p>
            <a:pPr>
              <a:buNone/>
            </a:pPr>
            <a:endParaRPr lang="en-US" altLang="ja-JP" dirty="0">
              <a:latin typeface="ＭＳ 明朝" pitchFamily="17" charset="-128"/>
              <a:ea typeface="ＭＳ 明朝" pitchFamily="17" charset="-128"/>
            </a:endParaRPr>
          </a:p>
        </p:txBody>
      </p:sp>
      <p:sp>
        <p:nvSpPr>
          <p:cNvPr id="6" name="スライド番号プレースホルダー 5"/>
          <p:cNvSpPr>
            <a:spLocks noGrp="1"/>
          </p:cNvSpPr>
          <p:nvPr>
            <p:ph type="sldNum" sz="quarter" idx="15"/>
          </p:nvPr>
        </p:nvSpPr>
        <p:spPr/>
        <p:txBody>
          <a:bodyPr/>
          <a:lstStyle/>
          <a:p>
            <a:fld id="{8AAFCC80-217F-48E4-8BF3-477346CDF554}" type="slidenum">
              <a:rPr kumimoji="1" lang="ja-JP" altLang="en-US" smtClean="0"/>
              <a:pPr/>
              <a:t>8</a:t>
            </a:fld>
            <a:endParaRPr kumimoji="1" lang="ja-JP" altLang="en-US" dirty="0"/>
          </a:p>
        </p:txBody>
      </p:sp>
    </p:spTree>
    <p:extLst>
      <p:ext uri="{BB962C8B-B14F-4D97-AF65-F5344CB8AC3E}">
        <p14:creationId xmlns:p14="http://schemas.microsoft.com/office/powerpoint/2010/main" val="1695961085"/>
      </p:ext>
    </p:extLst>
  </p:cSld>
  <p:clrMapOvr>
    <a:masterClrMapping/>
  </p:clrMapOvr>
  <mc:AlternateContent xmlns:mc="http://schemas.openxmlformats.org/markup-compatibility/2006" xmlns:p14="http://schemas.microsoft.com/office/powerpoint/2010/main">
    <mc:Choice Requires="p14">
      <p:transition spd="slow" p14:dur="2000" advTm="51662"/>
    </mc:Choice>
    <mc:Fallback xmlns="">
      <p:transition spd="slow" advTm="51662"/>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7467600" cy="778098"/>
          </a:xfrm>
        </p:spPr>
        <p:txBody>
          <a:bodyPr>
            <a:normAutofit/>
          </a:bodyPr>
          <a:lstStyle/>
          <a:p>
            <a:pPr algn="ctr"/>
            <a:r>
              <a:rPr lang="ja-JP" altLang="en-US" sz="4400" dirty="0" smtClean="0">
                <a:latin typeface="ＭＳ 明朝" pitchFamily="17" charset="-128"/>
                <a:ea typeface="ＭＳ 明朝" pitchFamily="17" charset="-128"/>
              </a:rPr>
              <a:t>方法</a:t>
            </a:r>
            <a:endParaRPr kumimoji="1" lang="ja-JP" altLang="en-US" sz="3600" dirty="0">
              <a:latin typeface="ＭＳ 明朝" pitchFamily="17" charset="-128"/>
              <a:ea typeface="ＭＳ 明朝" pitchFamily="17" charset="-128"/>
            </a:endParaRPr>
          </a:p>
        </p:txBody>
      </p:sp>
      <p:sp>
        <p:nvSpPr>
          <p:cNvPr id="3" name="コンテンツ プレースホルダー 2"/>
          <p:cNvSpPr>
            <a:spLocks noGrp="1"/>
          </p:cNvSpPr>
          <p:nvPr>
            <p:ph sz="quarter" idx="1"/>
          </p:nvPr>
        </p:nvSpPr>
        <p:spPr>
          <a:xfrm>
            <a:off x="107504" y="1196752"/>
            <a:ext cx="8826184" cy="5472608"/>
          </a:xfrm>
        </p:spPr>
        <p:txBody>
          <a:bodyPr>
            <a:normAutofit fontScale="25000" lnSpcReduction="20000"/>
          </a:bodyPr>
          <a:lstStyle/>
          <a:p>
            <a:r>
              <a:rPr lang="ja-JP" altLang="en-US" sz="9600" dirty="0" smtClean="0">
                <a:latin typeface="ＭＳ 明朝" pitchFamily="17" charset="-128"/>
                <a:ea typeface="ＭＳ 明朝" pitchFamily="17" charset="-128"/>
              </a:rPr>
              <a:t>実施時期：</a:t>
            </a:r>
            <a:r>
              <a:rPr lang="en-US" altLang="ja-JP" sz="9600" dirty="0" smtClean="0">
                <a:latin typeface="ＭＳ 明朝" pitchFamily="17" charset="-128"/>
                <a:ea typeface="ＭＳ 明朝" pitchFamily="17" charset="-128"/>
              </a:rPr>
              <a:t>2011</a:t>
            </a:r>
            <a:r>
              <a:rPr lang="ja-JP" altLang="en-US" sz="9600" dirty="0" smtClean="0">
                <a:latin typeface="ＭＳ 明朝" pitchFamily="17" charset="-128"/>
                <a:ea typeface="ＭＳ 明朝" pitchFamily="17" charset="-128"/>
              </a:rPr>
              <a:t>年</a:t>
            </a:r>
            <a:r>
              <a:rPr lang="en-US" altLang="ja-JP" sz="9600" dirty="0" smtClean="0">
                <a:latin typeface="ＭＳ 明朝" pitchFamily="17" charset="-128"/>
                <a:ea typeface="ＭＳ 明朝" pitchFamily="17" charset="-128"/>
              </a:rPr>
              <a:t>8</a:t>
            </a:r>
            <a:r>
              <a:rPr lang="ja-JP" altLang="en-US" sz="9600" dirty="0" smtClean="0">
                <a:latin typeface="ＭＳ 明朝" pitchFamily="17" charset="-128"/>
                <a:ea typeface="ＭＳ 明朝" pitchFamily="17" charset="-128"/>
              </a:rPr>
              <a:t>月下旬</a:t>
            </a:r>
            <a:endParaRPr lang="en-US" altLang="ja-JP" sz="9600" dirty="0" smtClean="0">
              <a:latin typeface="ＭＳ 明朝" pitchFamily="17" charset="-128"/>
              <a:ea typeface="ＭＳ 明朝" pitchFamily="17" charset="-128"/>
            </a:endParaRPr>
          </a:p>
          <a:p>
            <a:r>
              <a:rPr lang="ja-JP" altLang="en-US" sz="9600" dirty="0" smtClean="0">
                <a:latin typeface="ＭＳ 明朝" pitchFamily="17" charset="-128"/>
                <a:ea typeface="ＭＳ 明朝" pitchFamily="17" charset="-128"/>
              </a:rPr>
              <a:t>対象者：</a:t>
            </a:r>
            <a:r>
              <a:rPr lang="ja-JP" altLang="ja-JP" sz="9600" dirty="0" smtClean="0">
                <a:latin typeface="ＭＳ 明朝" pitchFamily="17" charset="-128"/>
                <a:ea typeface="ＭＳ 明朝" pitchFamily="17" charset="-128"/>
              </a:rPr>
              <a:t>大学生</a:t>
            </a:r>
            <a:r>
              <a:rPr lang="ja-JP" altLang="ja-JP" sz="9600" dirty="0">
                <a:latin typeface="Centaur" pitchFamily="18" charset="0"/>
                <a:ea typeface="ＭＳ 明朝" pitchFamily="17" charset="-128"/>
              </a:rPr>
              <a:t>男女</a:t>
            </a:r>
            <a:r>
              <a:rPr lang="en-US" altLang="ja-JP" sz="9600" dirty="0">
                <a:latin typeface="Centaur" pitchFamily="18" charset="0"/>
                <a:ea typeface="ＭＳ 明朝" pitchFamily="17" charset="-128"/>
              </a:rPr>
              <a:t>13</a:t>
            </a:r>
            <a:r>
              <a:rPr lang="ja-JP" altLang="ja-JP" sz="9600" dirty="0">
                <a:latin typeface="Centaur" pitchFamily="18" charset="0"/>
                <a:ea typeface="ＭＳ 明朝" pitchFamily="17" charset="-128"/>
              </a:rPr>
              <a:t>人</a:t>
            </a:r>
            <a:r>
              <a:rPr lang="en-US" altLang="ja-JP" sz="9600" dirty="0">
                <a:latin typeface="Centaur" pitchFamily="18" charset="0"/>
                <a:ea typeface="ＭＳ 明朝" pitchFamily="17" charset="-128"/>
              </a:rPr>
              <a:t>(</a:t>
            </a:r>
            <a:r>
              <a:rPr lang="ja-JP" altLang="ja-JP" sz="9600" dirty="0">
                <a:latin typeface="Centaur" pitchFamily="18" charset="0"/>
                <a:ea typeface="ＭＳ 明朝" pitchFamily="17" charset="-128"/>
              </a:rPr>
              <a:t>男性</a:t>
            </a:r>
            <a:r>
              <a:rPr lang="en-US" altLang="ja-JP" sz="9600" dirty="0">
                <a:latin typeface="Centaur" pitchFamily="18" charset="0"/>
                <a:ea typeface="ＭＳ 明朝" pitchFamily="17" charset="-128"/>
              </a:rPr>
              <a:t>2</a:t>
            </a:r>
            <a:r>
              <a:rPr lang="ja-JP" altLang="ja-JP" sz="9600" dirty="0">
                <a:latin typeface="Centaur" pitchFamily="18" charset="0"/>
                <a:ea typeface="ＭＳ 明朝" pitchFamily="17" charset="-128"/>
              </a:rPr>
              <a:t>人、女性</a:t>
            </a:r>
            <a:r>
              <a:rPr lang="en-US" altLang="ja-JP" sz="9600" dirty="0">
                <a:latin typeface="Centaur" pitchFamily="18" charset="0"/>
                <a:ea typeface="ＭＳ 明朝" pitchFamily="17" charset="-128"/>
              </a:rPr>
              <a:t>11</a:t>
            </a:r>
            <a:r>
              <a:rPr lang="ja-JP" altLang="ja-JP" sz="9600" dirty="0">
                <a:latin typeface="Centaur" pitchFamily="18" charset="0"/>
                <a:ea typeface="ＭＳ 明朝" pitchFamily="17" charset="-128"/>
              </a:rPr>
              <a:t>人</a:t>
            </a:r>
            <a:r>
              <a:rPr lang="en-US" altLang="ja-JP" sz="9600" dirty="0" smtClean="0">
                <a:latin typeface="ＭＳ 明朝" pitchFamily="17" charset="-128"/>
                <a:ea typeface="ＭＳ 明朝" pitchFamily="17" charset="-128"/>
              </a:rPr>
              <a:t>)</a:t>
            </a:r>
          </a:p>
          <a:p>
            <a:endParaRPr lang="en-US" altLang="ja-JP" sz="9600" dirty="0" smtClean="0">
              <a:latin typeface="ＭＳ 明朝" pitchFamily="17" charset="-128"/>
              <a:ea typeface="ＭＳ 明朝" pitchFamily="17" charset="-128"/>
            </a:endParaRPr>
          </a:p>
          <a:p>
            <a:r>
              <a:rPr lang="ja-JP" altLang="en-US" sz="9600" dirty="0" smtClean="0">
                <a:latin typeface="ＭＳ 明朝" pitchFamily="17" charset="-128"/>
                <a:ea typeface="ＭＳ 明朝" pitchFamily="17" charset="-128"/>
              </a:rPr>
              <a:t>教示：</a:t>
            </a:r>
            <a:endParaRPr lang="en-US" altLang="ja-JP" sz="9600" dirty="0" smtClean="0">
              <a:latin typeface="ＭＳ 明朝" pitchFamily="17" charset="-128"/>
              <a:ea typeface="ＭＳ 明朝" pitchFamily="17" charset="-128"/>
            </a:endParaRPr>
          </a:p>
          <a:p>
            <a:pPr marL="82296" indent="0">
              <a:buNone/>
            </a:pPr>
            <a:r>
              <a:rPr lang="ja-JP" altLang="en-US" sz="9600" dirty="0">
                <a:latin typeface="ＭＳ 明朝" pitchFamily="17" charset="-128"/>
                <a:ea typeface="ＭＳ 明朝" pitchFamily="17" charset="-128"/>
              </a:rPr>
              <a:t>　</a:t>
            </a:r>
            <a:r>
              <a:rPr lang="ja-JP" altLang="ja-JP" sz="9600" dirty="0" smtClean="0">
                <a:latin typeface="ＭＳ 明朝" pitchFamily="17" charset="-128"/>
                <a:ea typeface="ＭＳ 明朝" pitchFamily="17" charset="-128"/>
              </a:rPr>
              <a:t>「</a:t>
            </a:r>
            <a:r>
              <a:rPr lang="ja-JP" altLang="en-US" sz="9600" dirty="0" smtClean="0">
                <a:latin typeface="ＭＳ 明朝" pitchFamily="17" charset="-128"/>
                <a:ea typeface="ＭＳ 明朝" pitchFamily="17" charset="-128"/>
              </a:rPr>
              <a:t>あなたが</a:t>
            </a:r>
            <a:r>
              <a:rPr lang="ja-JP" altLang="ja-JP" sz="9600" dirty="0" smtClean="0">
                <a:latin typeface="ＭＳ 明朝" pitchFamily="17" charset="-128"/>
                <a:ea typeface="ＭＳ 明朝" pitchFamily="17" charset="-128"/>
              </a:rPr>
              <a:t>大学生</a:t>
            </a:r>
            <a:r>
              <a:rPr lang="ja-JP" altLang="ja-JP" sz="9600" dirty="0">
                <a:latin typeface="ＭＳ 明朝" pitchFamily="17" charset="-128"/>
                <a:ea typeface="ＭＳ 明朝" pitchFamily="17" charset="-128"/>
              </a:rPr>
              <a:t>になってから遭遇した、友人</a:t>
            </a:r>
            <a:r>
              <a:rPr lang="ja-JP" altLang="ja-JP" sz="9600" dirty="0" smtClean="0">
                <a:latin typeface="ＭＳ 明朝" pitchFamily="17" charset="-128"/>
                <a:ea typeface="ＭＳ 明朝" pitchFamily="17" charset="-128"/>
              </a:rPr>
              <a:t>との</a:t>
            </a:r>
            <a:r>
              <a:rPr lang="ja-JP" altLang="ja-JP" sz="9600" dirty="0">
                <a:latin typeface="ＭＳ 明朝" pitchFamily="17" charset="-128"/>
                <a:ea typeface="ＭＳ 明朝" pitchFamily="17" charset="-128"/>
              </a:rPr>
              <a:t>間で</a:t>
            </a:r>
            <a:r>
              <a:rPr lang="ja-JP" altLang="ja-JP" sz="9600" dirty="0" smtClean="0">
                <a:latin typeface="ＭＳ 明朝" pitchFamily="17" charset="-128"/>
                <a:ea typeface="ＭＳ 明朝" pitchFamily="17" charset="-128"/>
              </a:rPr>
              <a:t>の</a:t>
            </a:r>
            <a:endParaRPr lang="en-US" altLang="ja-JP" sz="9600" dirty="0">
              <a:latin typeface="ＭＳ 明朝" pitchFamily="17" charset="-128"/>
              <a:ea typeface="ＭＳ 明朝" pitchFamily="17" charset="-128"/>
            </a:endParaRPr>
          </a:p>
          <a:p>
            <a:pPr marL="82296" indent="0">
              <a:buNone/>
            </a:pPr>
            <a:r>
              <a:rPr lang="ja-JP" altLang="en-US" sz="9600" dirty="0">
                <a:latin typeface="ＭＳ 明朝" pitchFamily="17" charset="-128"/>
                <a:ea typeface="ＭＳ 明朝" pitchFamily="17" charset="-128"/>
              </a:rPr>
              <a:t>　</a:t>
            </a:r>
            <a:r>
              <a:rPr lang="ja-JP" altLang="en-US" sz="9600" dirty="0" smtClean="0">
                <a:latin typeface="ＭＳ 明朝" pitchFamily="17" charset="-128"/>
                <a:ea typeface="ＭＳ 明朝" pitchFamily="17" charset="-128"/>
              </a:rPr>
              <a:t>　</a:t>
            </a:r>
            <a:r>
              <a:rPr lang="ja-JP" altLang="ja-JP" sz="9600" dirty="0" smtClean="0">
                <a:latin typeface="ＭＳ 明朝" pitchFamily="17" charset="-128"/>
                <a:ea typeface="ＭＳ 明朝" pitchFamily="17" charset="-128"/>
              </a:rPr>
              <a:t>対人</a:t>
            </a:r>
            <a:r>
              <a:rPr lang="ja-JP" altLang="en-US" sz="9600" dirty="0" smtClean="0">
                <a:latin typeface="ＭＳ 明朝" pitchFamily="17" charset="-128"/>
                <a:ea typeface="ＭＳ 明朝" pitchFamily="17" charset="-128"/>
              </a:rPr>
              <a:t>葛藤</a:t>
            </a:r>
            <a:r>
              <a:rPr lang="en-US" altLang="ja-JP" sz="8000" dirty="0" smtClean="0">
                <a:latin typeface="ＭＳ 明朝" pitchFamily="17" charset="-128"/>
                <a:ea typeface="ＭＳ 明朝" pitchFamily="17" charset="-128"/>
              </a:rPr>
              <a:t>(</a:t>
            </a:r>
            <a:r>
              <a:rPr lang="ja-JP" altLang="ja-JP" sz="8000" dirty="0" smtClean="0">
                <a:latin typeface="ＭＳ 明朝" pitchFamily="17" charset="-128"/>
                <a:ea typeface="ＭＳ 明朝" pitchFamily="17" charset="-128"/>
              </a:rPr>
              <a:t>コンフリクト</a:t>
            </a:r>
            <a:r>
              <a:rPr lang="en-US" altLang="ja-JP" sz="8000" dirty="0" smtClean="0">
                <a:latin typeface="ＭＳ 明朝" pitchFamily="17" charset="-128"/>
                <a:ea typeface="ＭＳ 明朝" pitchFamily="17" charset="-128"/>
              </a:rPr>
              <a:t>)</a:t>
            </a:r>
            <a:r>
              <a:rPr lang="ja-JP" altLang="ja-JP" sz="9600" dirty="0" smtClean="0">
                <a:latin typeface="ＭＳ 明朝" pitchFamily="17" charset="-128"/>
                <a:ea typeface="ＭＳ 明朝" pitchFamily="17" charset="-128"/>
              </a:rPr>
              <a:t>について</a:t>
            </a:r>
            <a:r>
              <a:rPr lang="ja-JP" altLang="ja-JP" sz="9600" dirty="0">
                <a:latin typeface="ＭＳ 明朝" pitchFamily="17" charset="-128"/>
                <a:ea typeface="ＭＳ 明朝" pitchFamily="17" charset="-128"/>
              </a:rPr>
              <a:t>、</a:t>
            </a:r>
            <a:r>
              <a:rPr lang="ja-JP" altLang="ja-JP" sz="9600" dirty="0" smtClean="0">
                <a:latin typeface="ＭＳ 明朝" pitchFamily="17" charset="-128"/>
                <a:ea typeface="ＭＳ 明朝" pitchFamily="17" charset="-128"/>
              </a:rPr>
              <a:t>発生してから</a:t>
            </a:r>
            <a:r>
              <a:rPr lang="ja-JP" altLang="en-US" sz="9600" dirty="0" smtClean="0">
                <a:latin typeface="ＭＳ 明朝" pitchFamily="17" charset="-128"/>
                <a:ea typeface="ＭＳ 明朝" pitchFamily="17" charset="-128"/>
              </a:rPr>
              <a:t>終結</a:t>
            </a:r>
            <a:r>
              <a:rPr lang="ja-JP" altLang="ja-JP" sz="9600" dirty="0" smtClean="0">
                <a:latin typeface="ＭＳ 明朝" pitchFamily="17" charset="-128"/>
                <a:ea typeface="ＭＳ 明朝" pitchFamily="17" charset="-128"/>
              </a:rPr>
              <a:t>する</a:t>
            </a:r>
            <a:endParaRPr lang="en-US" altLang="ja-JP" sz="9600" dirty="0" smtClean="0">
              <a:latin typeface="ＭＳ 明朝" pitchFamily="17" charset="-128"/>
              <a:ea typeface="ＭＳ 明朝" pitchFamily="17" charset="-128"/>
            </a:endParaRPr>
          </a:p>
          <a:p>
            <a:pPr marL="82296" indent="0">
              <a:buNone/>
            </a:pPr>
            <a:r>
              <a:rPr lang="ja-JP" altLang="en-US" sz="9600" dirty="0">
                <a:latin typeface="ＭＳ 明朝" pitchFamily="17" charset="-128"/>
                <a:ea typeface="ＭＳ 明朝" pitchFamily="17" charset="-128"/>
              </a:rPr>
              <a:t>　</a:t>
            </a:r>
            <a:r>
              <a:rPr lang="ja-JP" altLang="en-US" sz="9600" dirty="0" smtClean="0">
                <a:latin typeface="ＭＳ 明朝" pitchFamily="17" charset="-128"/>
                <a:ea typeface="ＭＳ 明朝" pitchFamily="17" charset="-128"/>
              </a:rPr>
              <a:t>　</a:t>
            </a:r>
            <a:r>
              <a:rPr lang="ja-JP" altLang="ja-JP" sz="9600" dirty="0" smtClean="0">
                <a:latin typeface="ＭＳ 明朝" pitchFamily="17" charset="-128"/>
                <a:ea typeface="ＭＳ 明朝" pitchFamily="17" charset="-128"/>
              </a:rPr>
              <a:t>までの</a:t>
            </a:r>
            <a:r>
              <a:rPr lang="ja-JP" altLang="ja-JP" sz="9600" dirty="0">
                <a:latin typeface="ＭＳ 明朝" pitchFamily="17" charset="-128"/>
                <a:ea typeface="ＭＳ 明朝" pitchFamily="17" charset="-128"/>
              </a:rPr>
              <a:t>プロセスをできる</a:t>
            </a:r>
            <a:r>
              <a:rPr lang="ja-JP" altLang="ja-JP" sz="9600" dirty="0" smtClean="0">
                <a:latin typeface="ＭＳ 明朝" pitchFamily="17" charset="-128"/>
                <a:ea typeface="ＭＳ 明朝" pitchFamily="17" charset="-128"/>
              </a:rPr>
              <a:t>限り詳しく</a:t>
            </a:r>
            <a:r>
              <a:rPr lang="ja-JP" altLang="ja-JP" sz="9600" dirty="0">
                <a:latin typeface="ＭＳ 明朝" pitchFamily="17" charset="-128"/>
                <a:ea typeface="ＭＳ 明朝" pitchFamily="17" charset="-128"/>
              </a:rPr>
              <a:t>お書きください。</a:t>
            </a:r>
            <a:r>
              <a:rPr lang="ja-JP" altLang="ja-JP" sz="9600" dirty="0" smtClean="0">
                <a:latin typeface="ＭＳ 明朝" pitchFamily="17" charset="-128"/>
                <a:ea typeface="ＭＳ 明朝" pitchFamily="17" charset="-128"/>
              </a:rPr>
              <a:t>」</a:t>
            </a:r>
            <a:endParaRPr lang="en-US" altLang="ja-JP" sz="9600" dirty="0" smtClean="0">
              <a:latin typeface="ＭＳ 明朝" pitchFamily="17" charset="-128"/>
              <a:ea typeface="ＭＳ 明朝" pitchFamily="17" charset="-128"/>
            </a:endParaRPr>
          </a:p>
          <a:p>
            <a:pPr marL="82296" indent="0">
              <a:buNone/>
            </a:pPr>
            <a:r>
              <a:rPr lang="ja-JP" altLang="en-US" sz="9600" dirty="0" smtClean="0">
                <a:latin typeface="ＭＳ 明朝" pitchFamily="17" charset="-128"/>
                <a:ea typeface="ＭＳ 明朝" pitchFamily="17" charset="-128"/>
              </a:rPr>
              <a:t>という教示のもと、自由記述で回答してもらった。</a:t>
            </a:r>
            <a:endParaRPr lang="en-US" altLang="ja-JP" sz="9600" dirty="0" smtClean="0">
              <a:latin typeface="ＭＳ 明朝" pitchFamily="17" charset="-128"/>
              <a:ea typeface="ＭＳ 明朝" pitchFamily="17" charset="-128"/>
            </a:endParaRPr>
          </a:p>
          <a:p>
            <a:pPr marL="82296" indent="0">
              <a:buNone/>
            </a:pPr>
            <a:endParaRPr lang="en-US" altLang="ja-JP" sz="9600" dirty="0" smtClean="0">
              <a:latin typeface="ＭＳ 明朝" pitchFamily="17" charset="-128"/>
              <a:ea typeface="ＭＳ 明朝" pitchFamily="17" charset="-128"/>
            </a:endParaRPr>
          </a:p>
          <a:p>
            <a:r>
              <a:rPr lang="ja-JP" altLang="en-US" sz="9600" dirty="0" smtClean="0">
                <a:latin typeface="ＭＳ 明朝" pitchFamily="17" charset="-128"/>
                <a:ea typeface="ＭＳ 明朝" pitchFamily="17" charset="-128"/>
              </a:rPr>
              <a:t>分析：</a:t>
            </a:r>
            <a:endParaRPr lang="en-US" altLang="ja-JP" sz="9600" dirty="0" smtClean="0">
              <a:latin typeface="ＭＳ 明朝" pitchFamily="17" charset="-128"/>
              <a:ea typeface="ＭＳ 明朝" pitchFamily="17" charset="-128"/>
            </a:endParaRPr>
          </a:p>
          <a:p>
            <a:pPr marL="82296" indent="0">
              <a:buNone/>
            </a:pPr>
            <a:r>
              <a:rPr lang="ja-JP" altLang="en-US" sz="9600" dirty="0">
                <a:latin typeface="ＭＳ 明朝" pitchFamily="17" charset="-128"/>
                <a:ea typeface="ＭＳ 明朝" pitchFamily="17" charset="-128"/>
              </a:rPr>
              <a:t>●</a:t>
            </a:r>
            <a:r>
              <a:rPr lang="ja-JP" altLang="ja-JP" sz="9600" dirty="0" smtClean="0">
                <a:latin typeface="ＭＳ 明朝" pitchFamily="17" charset="-128"/>
                <a:ea typeface="ＭＳ 明朝" pitchFamily="17" charset="-128"/>
              </a:rPr>
              <a:t>心理</a:t>
            </a:r>
            <a:r>
              <a:rPr lang="ja-JP" altLang="en-US" sz="9600" dirty="0" smtClean="0">
                <a:latin typeface="ＭＳ 明朝" pitchFamily="17" charset="-128"/>
                <a:ea typeface="ＭＳ 明朝" pitchFamily="17" charset="-128"/>
              </a:rPr>
              <a:t>学を専攻する</a:t>
            </a:r>
            <a:r>
              <a:rPr lang="ja-JP" altLang="ja-JP" sz="9600" dirty="0" smtClean="0">
                <a:latin typeface="ＭＳ 明朝" pitchFamily="17" charset="-128"/>
                <a:ea typeface="ＭＳ 明朝" pitchFamily="17" charset="-128"/>
              </a:rPr>
              <a:t>学生</a:t>
            </a:r>
            <a:r>
              <a:rPr lang="ja-JP" altLang="en-US" sz="9600" dirty="0" smtClean="0">
                <a:latin typeface="ＭＳ 明朝" pitchFamily="17" charset="-128"/>
                <a:ea typeface="ＭＳ 明朝" pitchFamily="17" charset="-128"/>
              </a:rPr>
              <a:t>、</a:t>
            </a:r>
            <a:r>
              <a:rPr lang="ja-JP" altLang="ja-JP" sz="9600" dirty="0" smtClean="0">
                <a:latin typeface="ＭＳ 明朝" pitchFamily="17" charset="-128"/>
                <a:ea typeface="ＭＳ 明朝" pitchFamily="17" charset="-128"/>
              </a:rPr>
              <a:t>大学院生</a:t>
            </a:r>
            <a:r>
              <a:rPr lang="ja-JP" altLang="en-US" sz="9600" dirty="0" smtClean="0">
                <a:latin typeface="ＭＳ 明朝" pitchFamily="17" charset="-128"/>
                <a:ea typeface="ＭＳ 明朝" pitchFamily="17" charset="-128"/>
              </a:rPr>
              <a:t>、教員で複線径路</a:t>
            </a:r>
            <a:r>
              <a:rPr lang="ja-JP" altLang="en-US" sz="9600" dirty="0">
                <a:latin typeface="ＭＳ 明朝" pitchFamily="17" charset="-128"/>
                <a:ea typeface="ＭＳ 明朝" pitchFamily="17" charset="-128"/>
              </a:rPr>
              <a:t>・等</a:t>
            </a:r>
            <a:r>
              <a:rPr lang="ja-JP" altLang="en-US" sz="9600" dirty="0" smtClean="0">
                <a:latin typeface="ＭＳ 明朝" pitchFamily="17" charset="-128"/>
                <a:ea typeface="ＭＳ 明朝" pitchFamily="17" charset="-128"/>
              </a:rPr>
              <a:t>至性</a:t>
            </a:r>
            <a:endParaRPr lang="en-US" altLang="ja-JP" sz="9600" dirty="0" smtClean="0">
              <a:latin typeface="ＭＳ 明朝" pitchFamily="17" charset="-128"/>
              <a:ea typeface="ＭＳ 明朝" pitchFamily="17" charset="-128"/>
            </a:endParaRPr>
          </a:p>
          <a:p>
            <a:pPr marL="82296" indent="0">
              <a:buNone/>
            </a:pPr>
            <a:r>
              <a:rPr lang="ja-JP" altLang="en-US" sz="9600" dirty="0">
                <a:latin typeface="ＭＳ 明朝" pitchFamily="17" charset="-128"/>
                <a:ea typeface="ＭＳ 明朝" pitchFamily="17" charset="-128"/>
              </a:rPr>
              <a:t>　</a:t>
            </a:r>
            <a:r>
              <a:rPr lang="ja-JP" altLang="en-US" sz="9600" dirty="0" smtClean="0">
                <a:latin typeface="ＭＳ 明朝" pitchFamily="17" charset="-128"/>
                <a:ea typeface="ＭＳ 明朝" pitchFamily="17" charset="-128"/>
              </a:rPr>
              <a:t>モデル</a:t>
            </a:r>
            <a:r>
              <a:rPr lang="en-US" altLang="ja-JP" sz="9600" dirty="0">
                <a:latin typeface="ＭＳ 明朝" pitchFamily="17" charset="-128"/>
                <a:ea typeface="ＭＳ 明朝" pitchFamily="17" charset="-128"/>
              </a:rPr>
              <a:t>(</a:t>
            </a:r>
            <a:r>
              <a:rPr lang="en-US" altLang="ja-JP" sz="9600" dirty="0">
                <a:latin typeface="Centaur" pitchFamily="18" charset="0"/>
                <a:ea typeface="ＭＳ 明朝" pitchFamily="17" charset="-128"/>
              </a:rPr>
              <a:t>Trajectory </a:t>
            </a:r>
            <a:r>
              <a:rPr lang="en-US" altLang="ja-JP" sz="9600" dirty="0" err="1">
                <a:latin typeface="Centaur" pitchFamily="18" charset="0"/>
                <a:ea typeface="ＭＳ 明朝" pitchFamily="17" charset="-128"/>
              </a:rPr>
              <a:t>Equifinality</a:t>
            </a:r>
            <a:r>
              <a:rPr lang="en-US" altLang="ja-JP" sz="9600" dirty="0">
                <a:latin typeface="Centaur" pitchFamily="18" charset="0"/>
                <a:ea typeface="ＭＳ 明朝" pitchFamily="17" charset="-128"/>
              </a:rPr>
              <a:t> Model </a:t>
            </a:r>
            <a:r>
              <a:rPr lang="ja-JP" altLang="en-US" sz="9600" dirty="0" smtClean="0">
                <a:latin typeface="ＭＳ 明朝" pitchFamily="17" charset="-128"/>
                <a:ea typeface="ＭＳ 明朝" pitchFamily="17" charset="-128"/>
              </a:rPr>
              <a:t>；</a:t>
            </a:r>
            <a:r>
              <a:rPr lang="en-US" altLang="ja-JP" sz="9600" dirty="0" smtClean="0">
                <a:latin typeface="Century" pitchFamily="18" charset="0"/>
                <a:ea typeface="祥南行書体" pitchFamily="65" charset="-128"/>
              </a:rPr>
              <a:t>TEM</a:t>
            </a:r>
            <a:r>
              <a:rPr lang="ja-JP" altLang="en-US" sz="9600" dirty="0" err="1">
                <a:latin typeface="Century" pitchFamily="18" charset="0"/>
                <a:ea typeface="祥南行書体" pitchFamily="65" charset="-128"/>
              </a:rPr>
              <a:t>、</a:t>
            </a:r>
            <a:r>
              <a:rPr lang="ja-JP" altLang="en-US" sz="9600" dirty="0">
                <a:latin typeface="ＭＳ 明朝" pitchFamily="17" charset="-128"/>
                <a:ea typeface="ＭＳ 明朝" pitchFamily="17" charset="-128"/>
              </a:rPr>
              <a:t>サトウ</a:t>
            </a:r>
            <a:r>
              <a:rPr lang="en-US" altLang="ja-JP" sz="9600" dirty="0">
                <a:latin typeface="ＭＳ 明朝" pitchFamily="17" charset="-128"/>
                <a:ea typeface="ＭＳ 明朝" pitchFamily="17" charset="-128"/>
              </a:rPr>
              <a:t>, </a:t>
            </a:r>
            <a:r>
              <a:rPr lang="en-US" altLang="ja-JP" sz="9600" dirty="0">
                <a:latin typeface="Century" pitchFamily="18" charset="0"/>
                <a:ea typeface="祥南行書体" pitchFamily="65" charset="-128"/>
              </a:rPr>
              <a:t>2009</a:t>
            </a:r>
            <a:r>
              <a:rPr lang="en-US" altLang="ja-JP" sz="9600" dirty="0" smtClean="0">
                <a:latin typeface="Century" pitchFamily="18" charset="0"/>
                <a:ea typeface="祥南行書体" pitchFamily="65" charset="-128"/>
              </a:rPr>
              <a:t>)</a:t>
            </a:r>
          </a:p>
          <a:p>
            <a:pPr marL="82296" indent="0">
              <a:buNone/>
            </a:pPr>
            <a:r>
              <a:rPr lang="ja-JP" altLang="en-US" sz="9600" dirty="0" smtClean="0">
                <a:latin typeface="ＭＳ 明朝" pitchFamily="17" charset="-128"/>
                <a:ea typeface="ＭＳ 明朝" pitchFamily="17" charset="-128"/>
              </a:rPr>
              <a:t>　の手法に基づき行った。</a:t>
            </a:r>
            <a:endParaRPr lang="en-US" altLang="ja-JP" sz="9600" dirty="0" smtClean="0">
              <a:latin typeface="ＭＳ 明朝" pitchFamily="17" charset="-128"/>
              <a:ea typeface="ＭＳ 明朝" pitchFamily="17" charset="-128"/>
            </a:endParaRPr>
          </a:p>
          <a:p>
            <a:pPr marL="82296" indent="0">
              <a:buNone/>
            </a:pPr>
            <a:r>
              <a:rPr lang="ja-JP" altLang="en-US" sz="9600" dirty="0">
                <a:latin typeface="ＭＳ 明朝" pitchFamily="17" charset="-128"/>
                <a:ea typeface="ＭＳ 明朝" pitchFamily="17" charset="-128"/>
              </a:rPr>
              <a:t>　</a:t>
            </a:r>
            <a:r>
              <a:rPr lang="ja-JP" altLang="en-US" sz="8000" dirty="0" smtClean="0">
                <a:latin typeface="ＭＳ 明朝" pitchFamily="17" charset="-128"/>
                <a:ea typeface="ＭＳ 明朝" pitchFamily="17" charset="-128"/>
              </a:rPr>
              <a:t>なお、</a:t>
            </a:r>
            <a:r>
              <a:rPr lang="en-US" altLang="ja-JP" sz="8000" dirty="0" smtClean="0">
                <a:latin typeface="ＭＳ 明朝" pitchFamily="17" charset="-128"/>
                <a:ea typeface="ＭＳ 明朝" pitchFamily="17" charset="-128"/>
              </a:rPr>
              <a:t>Kelly(1987)</a:t>
            </a:r>
            <a:r>
              <a:rPr lang="ja-JP" altLang="en-US" sz="8000" dirty="0" smtClean="0">
                <a:latin typeface="ＭＳ 明朝" pitchFamily="17" charset="-128"/>
                <a:ea typeface="ＭＳ 明朝" pitchFamily="17" charset="-128"/>
              </a:rPr>
              <a:t>に該当すると判断される</a:t>
            </a:r>
            <a:r>
              <a:rPr lang="en-US" altLang="ja-JP" sz="8000" dirty="0" smtClean="0">
                <a:latin typeface="ＭＳ 明朝" pitchFamily="17" charset="-128"/>
                <a:ea typeface="ＭＳ 明朝" pitchFamily="17" charset="-128"/>
              </a:rPr>
              <a:t>5</a:t>
            </a:r>
            <a:r>
              <a:rPr lang="ja-JP" altLang="en-US" sz="8000" dirty="0" smtClean="0">
                <a:latin typeface="ＭＳ 明朝" pitchFamily="17" charset="-128"/>
                <a:ea typeface="ＭＳ 明朝" pitchFamily="17" charset="-128"/>
              </a:rPr>
              <a:t>名の記述を対象にとした。</a:t>
            </a:r>
            <a:endParaRPr lang="ja-JP" altLang="ja-JP" sz="8000" dirty="0" smtClean="0">
              <a:latin typeface="ＭＳ 明朝" pitchFamily="17" charset="-128"/>
              <a:ea typeface="ＭＳ 明朝" pitchFamily="17" charset="-128"/>
            </a:endParaRPr>
          </a:p>
          <a:p>
            <a:endParaRPr lang="en-US" altLang="ja-JP" sz="7400" dirty="0" smtClean="0">
              <a:latin typeface="ＭＳ 明朝" pitchFamily="17" charset="-128"/>
              <a:ea typeface="ＭＳ 明朝" pitchFamily="17" charset="-128"/>
            </a:endParaRPr>
          </a:p>
          <a:p>
            <a:endParaRPr lang="en-US" altLang="ja-JP" sz="7400" dirty="0">
              <a:latin typeface="ＭＳ 明朝" pitchFamily="17" charset="-128"/>
              <a:ea typeface="ＭＳ 明朝" pitchFamily="17" charset="-128"/>
            </a:endParaRPr>
          </a:p>
          <a:p>
            <a:endParaRPr lang="en-US" altLang="ja-JP" dirty="0" smtClean="0">
              <a:latin typeface="ＭＳ 明朝" pitchFamily="17" charset="-128"/>
              <a:ea typeface="ＭＳ 明朝" pitchFamily="17" charset="-128"/>
            </a:endParaRPr>
          </a:p>
        </p:txBody>
      </p:sp>
      <p:sp>
        <p:nvSpPr>
          <p:cNvPr id="6" name="スライド番号プレースホルダー 5"/>
          <p:cNvSpPr>
            <a:spLocks noGrp="1"/>
          </p:cNvSpPr>
          <p:nvPr>
            <p:ph type="sldNum" sz="quarter" idx="15"/>
          </p:nvPr>
        </p:nvSpPr>
        <p:spPr/>
        <p:txBody>
          <a:bodyPr/>
          <a:lstStyle/>
          <a:p>
            <a:fld id="{8AAFCC80-217F-48E4-8BF3-477346CDF554}" type="slidenum">
              <a:rPr kumimoji="1" lang="ja-JP" altLang="en-US" smtClean="0"/>
              <a:pPr/>
              <a:t>9</a:t>
            </a:fld>
            <a:endParaRPr kumimoji="1" lang="ja-JP" altLang="en-US"/>
          </a:p>
        </p:txBody>
      </p:sp>
    </p:spTree>
    <p:extLst>
      <p:ext uri="{BB962C8B-B14F-4D97-AF65-F5344CB8AC3E}">
        <p14:creationId xmlns:p14="http://schemas.microsoft.com/office/powerpoint/2010/main" val="227738414"/>
      </p:ext>
    </p:extLst>
  </p:cSld>
  <p:clrMapOvr>
    <a:masterClrMapping/>
  </p:clrMapOvr>
  <mc:AlternateContent xmlns:mc="http://schemas.openxmlformats.org/markup-compatibility/2006" xmlns:p14="http://schemas.microsoft.com/office/powerpoint/2010/main">
    <mc:Choice Requires="p14">
      <p:transition spd="slow" p14:dur="2000" advTm="23864"/>
    </mc:Choice>
    <mc:Fallback xmlns="">
      <p:transition spd="slow" advTm="23864"/>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スパイス">
  <a:themeElements>
    <a:clrScheme name="スパイス">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スパイス">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スパイス">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2907</TotalTime>
  <Words>1350</Words>
  <Application>Microsoft Office PowerPoint</Application>
  <PresentationFormat>画面に合わせる (4:3)</PresentationFormat>
  <Paragraphs>291</Paragraphs>
  <Slides>16</Slides>
  <Notes>10</Notes>
  <HiddenSlides>0</HiddenSlides>
  <MMClips>0</MMClips>
  <ScaleCrop>false</ScaleCrop>
  <HeadingPairs>
    <vt:vector size="4" baseType="variant">
      <vt:variant>
        <vt:lpstr>テーマ</vt:lpstr>
      </vt:variant>
      <vt:variant>
        <vt:i4>1</vt:i4>
      </vt:variant>
      <vt:variant>
        <vt:lpstr>スライド タイトル</vt:lpstr>
      </vt:variant>
      <vt:variant>
        <vt:i4>16</vt:i4>
      </vt:variant>
    </vt:vector>
  </HeadingPairs>
  <TitlesOfParts>
    <vt:vector size="17" baseType="lpstr">
      <vt:lpstr>スパイス</vt:lpstr>
      <vt:lpstr>大学生の友人関係における 対人葛藤の終結までのプロセス ―複線径路・等至性モデル に基づいて―</vt:lpstr>
      <vt:lpstr>はじめに</vt:lpstr>
      <vt:lpstr>問題（１） 対人葛藤とは</vt:lpstr>
      <vt:lpstr>問題(2) 対人葛藤方略の分類</vt:lpstr>
      <vt:lpstr>問題(3) 対人葛藤方略に関連する要因</vt:lpstr>
      <vt:lpstr>問題(4) 対人葛藤に関する質的研究</vt:lpstr>
      <vt:lpstr>問題(5) 問題のまとめ</vt:lpstr>
      <vt:lpstr>本研究の目的</vt:lpstr>
      <vt:lpstr>方法</vt:lpstr>
      <vt:lpstr>複線径路･等至性モデル (Trajectory Equifinality Model ;TEM)とは</vt:lpstr>
      <vt:lpstr>PowerPoint プレゼンテーション</vt:lpstr>
      <vt:lpstr>結果</vt:lpstr>
      <vt:lpstr>考察（１）</vt:lpstr>
      <vt:lpstr>考察（２）</vt:lpstr>
      <vt:lpstr>今後に向けて</vt:lpstr>
      <vt:lpstr>主要引用参考文献</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青年期の友人関係における対人葛藤が解決するまでのプロセス ー解決した事例と解決しなかった事例の比較からー</dc:title>
  <dc:creator>Administrator</dc:creator>
  <cp:lastModifiedBy>TAKEHIKO ITO</cp:lastModifiedBy>
  <cp:revision>586</cp:revision>
  <cp:lastPrinted>2012-08-24T07:04:41Z</cp:lastPrinted>
  <dcterms:created xsi:type="dcterms:W3CDTF">2012-05-11T05:45:20Z</dcterms:created>
  <dcterms:modified xsi:type="dcterms:W3CDTF">2015-07-01T07:15:10Z</dcterms:modified>
</cp:coreProperties>
</file>